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449" r:id="rId2"/>
    <p:sldId id="266" r:id="rId3"/>
    <p:sldId id="592" r:id="rId4"/>
    <p:sldId id="450" r:id="rId5"/>
    <p:sldId id="521" r:id="rId6"/>
    <p:sldId id="522" r:id="rId7"/>
    <p:sldId id="523" r:id="rId8"/>
    <p:sldId id="524" r:id="rId9"/>
    <p:sldId id="525" r:id="rId10"/>
    <p:sldId id="526" r:id="rId11"/>
    <p:sldId id="593" r:id="rId12"/>
    <p:sldId id="469" r:id="rId13"/>
    <p:sldId id="527" r:id="rId14"/>
    <p:sldId id="528" r:id="rId15"/>
    <p:sldId id="529" r:id="rId16"/>
    <p:sldId id="530" r:id="rId17"/>
    <p:sldId id="531" r:id="rId18"/>
    <p:sldId id="594" r:id="rId19"/>
    <p:sldId id="471" r:id="rId20"/>
    <p:sldId id="532" r:id="rId21"/>
    <p:sldId id="533" r:id="rId22"/>
    <p:sldId id="534" r:id="rId23"/>
    <p:sldId id="535" r:id="rId24"/>
    <p:sldId id="536" r:id="rId25"/>
    <p:sldId id="537" r:id="rId26"/>
    <p:sldId id="538" r:id="rId27"/>
    <p:sldId id="539" r:id="rId28"/>
    <p:sldId id="540" r:id="rId29"/>
    <p:sldId id="541" r:id="rId30"/>
    <p:sldId id="542" r:id="rId31"/>
    <p:sldId id="543" r:id="rId32"/>
    <p:sldId id="544" r:id="rId33"/>
    <p:sldId id="545" r:id="rId34"/>
    <p:sldId id="546" r:id="rId35"/>
    <p:sldId id="547" r:id="rId36"/>
    <p:sldId id="595" r:id="rId37"/>
    <p:sldId id="548" r:id="rId38"/>
    <p:sldId id="549" r:id="rId39"/>
    <p:sldId id="550" r:id="rId40"/>
    <p:sldId id="551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3" r:id="rId52"/>
    <p:sldId id="564" r:id="rId53"/>
    <p:sldId id="565" r:id="rId54"/>
    <p:sldId id="567" r:id="rId55"/>
    <p:sldId id="569" r:id="rId56"/>
    <p:sldId id="570" r:id="rId57"/>
    <p:sldId id="571" r:id="rId58"/>
    <p:sldId id="572" r:id="rId59"/>
    <p:sldId id="573" r:id="rId60"/>
    <p:sldId id="574" r:id="rId61"/>
    <p:sldId id="576" r:id="rId62"/>
    <p:sldId id="577" r:id="rId63"/>
    <p:sldId id="596" r:id="rId64"/>
    <p:sldId id="509" r:id="rId65"/>
    <p:sldId id="579" r:id="rId66"/>
    <p:sldId id="511" r:id="rId67"/>
    <p:sldId id="580" r:id="rId68"/>
    <p:sldId id="514" r:id="rId69"/>
    <p:sldId id="581" r:id="rId70"/>
    <p:sldId id="516" r:id="rId71"/>
    <p:sldId id="582" r:id="rId72"/>
    <p:sldId id="583" r:id="rId7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8B"/>
    <a:srgbClr val="FDDDD3"/>
    <a:srgbClr val="FBF5C5"/>
    <a:srgbClr val="669900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6" autoAdjust="0"/>
    <p:restoredTop sz="99281" autoAdjust="0"/>
  </p:normalViewPr>
  <p:slideViewPr>
    <p:cSldViewPr>
      <p:cViewPr varScale="1">
        <p:scale>
          <a:sx n="104" d="100"/>
          <a:sy n="104" d="100"/>
        </p:scale>
        <p:origin x="1938" y="102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감사합니다</a:t>
            </a:r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24657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400" dirty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for Beginner(4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판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9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4526" y="116632"/>
            <a:ext cx="4848902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34256" y="1375873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 Beginner(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>
                <a:ea typeface="맑은 고딕" pitchFamily="50" charset="-127"/>
              </a:rPr>
              <a:t>한빛아카데미</a:t>
            </a:r>
            <a:r>
              <a:rPr kumimoji="0" lang="ko-KR" altLang="en-US" sz="1000" dirty="0">
                <a:ea typeface="맑은 고딕" pitchFamily="50" charset="-127"/>
              </a:rPr>
              <a:t>㈜에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6277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318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017793" y="6524849"/>
            <a:ext cx="1104081" cy="32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/72</a:t>
            </a:r>
          </a:p>
        </p:txBody>
      </p:sp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텍스트를 편집해주세요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20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2022-01-28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810" y="3140968"/>
            <a:ext cx="6143382" cy="19020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i="1" dirty="0"/>
              <a:t>Chapter 03</a:t>
            </a:r>
            <a:br>
              <a:rPr lang="en-US" altLang="ko-KR" dirty="0"/>
            </a:br>
            <a:r>
              <a:rPr lang="en-US" altLang="ko-KR" b="1" dirty="0" err="1"/>
              <a:t>printf</a:t>
            </a:r>
            <a:r>
              <a:rPr lang="en-US" altLang="ko-KR" b="1" dirty="0"/>
              <a:t>() </a:t>
            </a:r>
            <a:r>
              <a:rPr lang="ko-KR" altLang="en-US" b="1" dirty="0"/>
              <a:t>함수와 </a:t>
            </a:r>
            <a:br>
              <a:rPr lang="en-US" altLang="ko-KR" b="1" dirty="0"/>
            </a:br>
            <a:r>
              <a:rPr lang="ko-KR" altLang="en-US" b="1" dirty="0"/>
              <a:t>데이터 형식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1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7992888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정수 외에 자주 사용되는 서식</a:t>
            </a:r>
            <a:endParaRPr lang="en-US" altLang="ko-KR" sz="2000" dirty="0"/>
          </a:p>
          <a:p>
            <a:pPr lvl="1"/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0389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 err="1"/>
              <a:t>printf</a:t>
            </a:r>
            <a:r>
              <a:rPr lang="en-US" altLang="ko-KR" sz="4800" b="1" dirty="0"/>
              <a:t>( ) </a:t>
            </a:r>
            <a:r>
              <a:rPr lang="ko-KR" altLang="en-US" sz="4800" b="1" dirty="0"/>
              <a:t>함수의 서식 지정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96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자릿수를 맞춘 출력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96331"/>
            <a:ext cx="6669410" cy="44372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042" y="4296213"/>
            <a:ext cx="1914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1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자릿수를 맞춘 출력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정수형 데이터를 출력하기 위한 </a:t>
            </a:r>
            <a:r>
              <a:rPr lang="en-US" altLang="ko-KR" sz="1600" dirty="0"/>
              <a:t>5~7</a:t>
            </a:r>
            <a:r>
              <a:rPr lang="ko-KR" altLang="en-US" sz="1600" dirty="0"/>
              <a:t>행의 서식은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3-3]</a:t>
            </a:r>
            <a:r>
              <a:rPr lang="ko-KR" altLang="en-US" sz="1600" dirty="0"/>
              <a:t>과 같이 나타낼 수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69257"/>
            <a:ext cx="6553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03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자릿수를 맞춘 출력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9~11</a:t>
            </a:r>
            <a:r>
              <a:rPr lang="ko-KR" altLang="en-US" sz="1600" dirty="0"/>
              <a:t>행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데이터의 서식 지정은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3-4]</a:t>
            </a:r>
            <a:r>
              <a:rPr lang="ko-KR" altLang="en-US" sz="1600" dirty="0"/>
              <a:t>와 같음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두 번째의 </a:t>
            </a:r>
            <a:r>
              <a:rPr lang="en-US" altLang="ko-KR" sz="1600" dirty="0"/>
              <a:t>%7.1f</a:t>
            </a:r>
            <a:r>
              <a:rPr lang="ko-KR" altLang="en-US" sz="1600" dirty="0"/>
              <a:t>는 소수점을 포함 한 전체 자리인 일곱 자리를 확보한 후에 소수점 아래는 한 자리만 차지한다는 의미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그러므로 소수점 위 정수 부분은 다섯 자리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429000"/>
            <a:ext cx="6886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7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자릿수를 맞춘 출력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13, 14</a:t>
            </a:r>
            <a:r>
              <a:rPr lang="ko-KR" altLang="en-US" sz="1600" dirty="0"/>
              <a:t>행 </a:t>
            </a:r>
            <a:r>
              <a:rPr lang="ko-KR" altLang="en-US" sz="1600" dirty="0" err="1"/>
              <a:t>문자열형</a:t>
            </a:r>
            <a:r>
              <a:rPr lang="ko-KR" altLang="en-US" sz="1600" dirty="0"/>
              <a:t> 데이터의 서식도 오른쪽에 맞춰서 출력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76872"/>
            <a:ext cx="6953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4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다양한 기능의 서식 문자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앞서 줄 바꿈의 역할을 하는 </a:t>
            </a:r>
            <a:r>
              <a:rPr lang="en-US" altLang="ko-KR" sz="1600" dirty="0"/>
              <a:t>\n</a:t>
            </a:r>
            <a:r>
              <a:rPr lang="ko-KR" altLang="en-US" sz="1600" dirty="0"/>
              <a:t>의 기능을 살펴보았음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서식 문자의 특징은 앞에 반드시 ‘</a:t>
            </a:r>
            <a:r>
              <a:rPr lang="en-US" altLang="ko-KR" sz="1600" dirty="0"/>
              <a:t>\’ </a:t>
            </a:r>
            <a:r>
              <a:rPr lang="ko-KR" altLang="en-US" sz="1600" dirty="0"/>
              <a:t>기호가 붙는다는 것인데 이런 문자를 탈출</a:t>
            </a:r>
            <a:r>
              <a:rPr lang="en-US" altLang="ko-KR" sz="1600" dirty="0"/>
              <a:t>(escape) </a:t>
            </a:r>
            <a:r>
              <a:rPr lang="ko-KR" altLang="en-US" sz="1600" dirty="0" err="1"/>
              <a:t>문자라고도</a:t>
            </a:r>
            <a:r>
              <a:rPr lang="ko-KR" altLang="en-US" sz="1600" dirty="0"/>
              <a:t> 함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29" y="3068960"/>
            <a:ext cx="53911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4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다양한 기능의 서식 문자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05148"/>
            <a:ext cx="7048500" cy="3486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93" y="4581128"/>
            <a:ext cx="2367981" cy="21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6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800" b="1" dirty="0"/>
              <a:t>변수의 이해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변수 선언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요리를 하기에 앞서 그릇을 준비하듯이 </a:t>
            </a:r>
            <a:r>
              <a:rPr lang="en-US" altLang="ko-KR" sz="1600" dirty="0"/>
              <a:t>C </a:t>
            </a:r>
            <a:r>
              <a:rPr lang="ko-KR" altLang="en-US" sz="1600" dirty="0"/>
              <a:t>프로그램을 작성하려면 변수 선언을 먼저 수행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국그릇</a:t>
            </a:r>
            <a:r>
              <a:rPr lang="en-US" altLang="ko-KR" sz="1600" dirty="0"/>
              <a:t>, </a:t>
            </a:r>
            <a:r>
              <a:rPr lang="ko-KR" altLang="en-US" sz="1600" dirty="0"/>
              <a:t>밥그릇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반찬그릇</a:t>
            </a:r>
            <a:r>
              <a:rPr lang="ko-KR" altLang="en-US" sz="1600" dirty="0"/>
              <a:t> 등 다양한 그릇이 있는 것처럼 변수의 종류도 다양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소수점이 없는 값과 소수점이 있는 값을 담는 변수를 선언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두 문장으로 다음 그림과 같이 새로운 변수</a:t>
            </a:r>
            <a:r>
              <a:rPr lang="en-US" altLang="ko-KR" sz="1600" dirty="0"/>
              <a:t>(</a:t>
            </a:r>
            <a:r>
              <a:rPr lang="ko-KR" altLang="en-US" sz="1600" dirty="0"/>
              <a:t>그릇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개를 생성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변수</a:t>
            </a:r>
            <a:r>
              <a:rPr lang="en-US" altLang="ko-KR" sz="1600" dirty="0"/>
              <a:t>(</a:t>
            </a:r>
            <a:r>
              <a:rPr lang="ko-KR" altLang="en-US" sz="1600" dirty="0"/>
              <a:t>그릇</a:t>
            </a:r>
            <a:r>
              <a:rPr lang="en-US" altLang="ko-KR" sz="1600" dirty="0"/>
              <a:t>)</a:t>
            </a:r>
            <a:r>
              <a:rPr lang="ko-KR" altLang="en-US" sz="1600" dirty="0"/>
              <a:t>에 각각 정수와 실수를 담을 수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852936"/>
            <a:ext cx="1392155" cy="576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49" y="4365104"/>
            <a:ext cx="33147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400" b="1" dirty="0" err="1"/>
              <a:t>printf</a:t>
            </a:r>
            <a:r>
              <a:rPr lang="en-US" altLang="ko-KR" sz="2400" b="1" dirty="0"/>
              <a:t>( ) </a:t>
            </a:r>
            <a:r>
              <a:rPr lang="ko-KR" altLang="en-US" sz="2400" b="1" dirty="0"/>
              <a:t>함수의 기본 형태</a:t>
            </a:r>
            <a:endParaRPr lang="en-US" altLang="ko-KR" sz="2400" b="1" dirty="0"/>
          </a:p>
          <a:p>
            <a:r>
              <a:rPr lang="en-US" altLang="ko-KR" sz="2400" b="1" dirty="0" err="1"/>
              <a:t>printf</a:t>
            </a:r>
            <a:r>
              <a:rPr lang="en-US" altLang="ko-KR" sz="2400" b="1" dirty="0"/>
              <a:t>( ) </a:t>
            </a:r>
            <a:r>
              <a:rPr lang="ko-KR" altLang="en-US" sz="2400" b="1" dirty="0"/>
              <a:t>함수의 서식 지정</a:t>
            </a:r>
            <a:endParaRPr lang="en-US" altLang="ko-KR" sz="2400" b="1" dirty="0"/>
          </a:p>
          <a:p>
            <a:r>
              <a:rPr lang="ko-KR" altLang="en-US" sz="2400" b="1" dirty="0"/>
              <a:t>변수의 이해</a:t>
            </a:r>
            <a:endParaRPr lang="en-US" altLang="ko-KR" sz="2400" b="1" dirty="0"/>
          </a:p>
          <a:p>
            <a:r>
              <a:rPr lang="ko-KR" altLang="en-US" sz="2400" b="1" dirty="0"/>
              <a:t>데이터 형식과 배열</a:t>
            </a:r>
            <a:r>
              <a:rPr lang="en-US" altLang="ko-KR" sz="2400" b="1" dirty="0"/>
              <a:t>	</a:t>
            </a:r>
            <a:endParaRPr lang="en-US" altLang="ko-KR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변수 선언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변수를 선언하는 방식은 다양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만약 정수형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와 </a:t>
            </a:r>
            <a:r>
              <a:rPr lang="en-US" altLang="ko-KR" sz="1600" dirty="0"/>
              <a:t>b</a:t>
            </a:r>
            <a:r>
              <a:rPr lang="ko-KR" altLang="en-US" sz="1600" dirty="0"/>
              <a:t>를 선언하고 싶다면 다음과 같은 방식을 사용할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즉 변수의 종류가 같을 때는 변수를 개별적으로 선언해도 되고 콤마</a:t>
            </a:r>
            <a:r>
              <a:rPr lang="en-US" altLang="ko-KR" sz="1600" dirty="0"/>
              <a:t>(,)</a:t>
            </a:r>
            <a:r>
              <a:rPr lang="ko-KR" altLang="en-US" sz="1600" dirty="0"/>
              <a:t>를 사용하여 연속해서 선언해도 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429000"/>
            <a:ext cx="46291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0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24936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변수 선언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정수형 변수 </a:t>
            </a:r>
            <a:r>
              <a:rPr lang="en-US" altLang="ko-KR" sz="1600" dirty="0"/>
              <a:t>a,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변수 </a:t>
            </a:r>
            <a:r>
              <a:rPr lang="en-US" altLang="ko-KR" sz="1600" dirty="0"/>
              <a:t>b, </a:t>
            </a:r>
            <a:r>
              <a:rPr lang="ko-KR" altLang="en-US" sz="1600" dirty="0"/>
              <a:t>정수형 변수 </a:t>
            </a:r>
            <a:r>
              <a:rPr lang="en-US" altLang="ko-KR" sz="1600" dirty="0"/>
              <a:t>c,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변수 </a:t>
            </a:r>
            <a:r>
              <a:rPr lang="en-US" altLang="ko-KR" sz="1600" dirty="0"/>
              <a:t>d</a:t>
            </a:r>
            <a:r>
              <a:rPr lang="ko-KR" altLang="en-US" sz="1600" dirty="0"/>
              <a:t>를 선언하는 기본 방식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2080582"/>
            <a:ext cx="6264696" cy="134841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411672"/>
              </p:ext>
            </p:extLst>
          </p:nvPr>
        </p:nvGraphicFramePr>
        <p:xfrm>
          <a:off x="1187624" y="3717032"/>
          <a:ext cx="7124700" cy="304283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124700">
                  <a:extLst>
                    <a:ext uri="{9D8B030D-6E8A-4147-A177-3AD203B41FA5}">
                      <a16:colId xmlns:a16="http://schemas.microsoft.com/office/drawing/2014/main" val="745263386"/>
                    </a:ext>
                  </a:extLst>
                </a:gridCol>
              </a:tblGrid>
              <a:tr h="334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세미콜론을 사용한 줄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225199"/>
                  </a:ext>
                </a:extLst>
              </a:tr>
              <a:tr h="2677075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한 줄에 하나의 데이터 형식만 선언할 수 있다고 했으나 엄밀하게 말하면 ‘한 </a:t>
                      </a:r>
                      <a:r>
                        <a:rPr lang="ko-KR" altLang="en-US" sz="1400" dirty="0" err="1"/>
                        <a:t>줄’이</a:t>
                      </a:r>
                      <a:r>
                        <a:rPr lang="ko-KR" altLang="en-US" sz="1400" dirty="0"/>
                        <a:t> 아니라 ‘한 </a:t>
                      </a:r>
                      <a:r>
                        <a:rPr lang="ko-KR" altLang="en-US" sz="1400" dirty="0" err="1"/>
                        <a:t>문장’이라고</a:t>
                      </a:r>
                      <a:r>
                        <a:rPr lang="ko-KR" altLang="en-US" sz="1400" dirty="0"/>
                        <a:t> 해야 옳음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➋는 올바른 형식이며 세미콜론</a:t>
                      </a:r>
                      <a:r>
                        <a:rPr lang="en-US" altLang="ko-KR" sz="1400" dirty="0"/>
                        <a:t>(;)</a:t>
                      </a:r>
                      <a:r>
                        <a:rPr lang="ko-KR" altLang="en-US" sz="1400" dirty="0"/>
                        <a:t>으로 구분된 것은 완전히 분리 된 문장으로 취급되므로 ➊과 ➋는 같은 의미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4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503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5" y="5431431"/>
            <a:ext cx="4032448" cy="12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25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 </a:t>
            </a:r>
            <a:r>
              <a:rPr lang="en-US" altLang="ko-KR" sz="1600" dirty="0"/>
              <a:t>100</a:t>
            </a:r>
            <a:r>
              <a:rPr lang="ko-KR" altLang="en-US" sz="1600" dirty="0"/>
              <a:t>을 대입하고 변수 </a:t>
            </a:r>
            <a:r>
              <a:rPr lang="en-US" altLang="ko-KR" sz="1600" dirty="0"/>
              <a:t>b</a:t>
            </a:r>
            <a:r>
              <a:rPr lang="ko-KR" altLang="en-US" sz="1600" dirty="0"/>
              <a:t>에 </a:t>
            </a:r>
            <a:r>
              <a:rPr lang="en-US" altLang="ko-KR" sz="1600" dirty="0"/>
              <a:t>123.45</a:t>
            </a:r>
            <a:r>
              <a:rPr lang="ko-KR" altLang="en-US" sz="1600" dirty="0"/>
              <a:t>를 대입하는 것을 그림으로 표현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100</a:t>
            </a:r>
            <a:r>
              <a:rPr lang="ko-KR" altLang="en-US" sz="1600" dirty="0"/>
              <a:t>은 정수</a:t>
            </a:r>
            <a:r>
              <a:rPr lang="en-US" altLang="ko-KR" sz="1600" dirty="0"/>
              <a:t>, 123.45</a:t>
            </a:r>
            <a:r>
              <a:rPr lang="ko-KR" altLang="en-US" sz="1600" dirty="0"/>
              <a:t>는 실수이므로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정수형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변수 </a:t>
            </a:r>
            <a:r>
              <a:rPr lang="en-US" altLang="ko-KR" sz="1600" dirty="0"/>
              <a:t>b</a:t>
            </a:r>
            <a:r>
              <a:rPr lang="ko-KR" altLang="en-US" sz="1600" dirty="0"/>
              <a:t>를 선언하고 변수에 값을 넣으려면 다음과 같이 나열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25801"/>
            <a:ext cx="3086100" cy="1219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69160"/>
            <a:ext cx="50577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09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만약 변수 </a:t>
            </a:r>
            <a:r>
              <a:rPr lang="en-US" altLang="ko-KR" sz="1600" dirty="0"/>
              <a:t>a, b</a:t>
            </a:r>
            <a:r>
              <a:rPr lang="ko-KR" altLang="en-US" sz="1600" dirty="0"/>
              <a:t>가 모두 정수형 변수라면 형식이 동일하므로 한 줄로 해결할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변수에 값을 대입할 때는 지정된 데이터 형식만 대입해야 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26407"/>
            <a:ext cx="5029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4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32856"/>
            <a:ext cx="6742183" cy="1032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10" y="3165196"/>
            <a:ext cx="6760454" cy="29143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5675015"/>
            <a:ext cx="24479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실행은 되었지만 </a:t>
            </a:r>
            <a:r>
              <a:rPr lang="en-US" altLang="ko-KR" sz="1600" dirty="0"/>
              <a:t>8</a:t>
            </a:r>
            <a:r>
              <a:rPr lang="ko-KR" altLang="en-US" sz="1600" dirty="0"/>
              <a:t>행에서 정수형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 실수 </a:t>
            </a:r>
            <a:r>
              <a:rPr lang="en-US" altLang="ko-KR" sz="1600" dirty="0"/>
              <a:t>123.45</a:t>
            </a:r>
            <a:r>
              <a:rPr lang="ko-KR" altLang="en-US" sz="1600" dirty="0"/>
              <a:t>를 대입해 결과가 </a:t>
            </a:r>
            <a:r>
              <a:rPr lang="en-US" altLang="ko-KR" sz="1600" dirty="0"/>
              <a:t>123</a:t>
            </a:r>
            <a:r>
              <a:rPr lang="ko-KR" altLang="en-US" sz="1600" dirty="0"/>
              <a:t>만 나왔음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8</a:t>
            </a:r>
            <a:r>
              <a:rPr lang="ko-KR" altLang="en-US" sz="1600" dirty="0"/>
              <a:t>행에서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3-8]</a:t>
            </a:r>
            <a:r>
              <a:rPr lang="ko-KR" altLang="en-US" sz="1600" dirty="0"/>
              <a:t>과 같은 처리가 이루어졌기 때문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645024"/>
            <a:ext cx="44577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5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실수</a:t>
            </a:r>
            <a:r>
              <a:rPr lang="en-US" altLang="ko-KR" sz="1600" dirty="0"/>
              <a:t>(123.45)</a:t>
            </a:r>
            <a:r>
              <a:rPr lang="ko-KR" altLang="en-US" sz="1600" dirty="0"/>
              <a:t>를 대입하더라도 그것을 담는 변수</a:t>
            </a:r>
            <a:r>
              <a:rPr lang="en-US" altLang="ko-KR" sz="1600" dirty="0"/>
              <a:t>(</a:t>
            </a:r>
            <a:r>
              <a:rPr lang="ko-KR" altLang="en-US" sz="1600" dirty="0"/>
              <a:t>그릇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ko-KR" altLang="en-US" sz="1600" dirty="0" err="1"/>
              <a:t>정수형이므로</a:t>
            </a:r>
            <a:r>
              <a:rPr lang="ko-KR" altLang="en-US" sz="1600" dirty="0"/>
              <a:t> 소수점 아래가 떨어져 나가고 정수</a:t>
            </a:r>
            <a:r>
              <a:rPr lang="en-US" altLang="ko-KR" sz="1600" dirty="0"/>
              <a:t>(123)</a:t>
            </a:r>
            <a:r>
              <a:rPr lang="ko-KR" altLang="en-US" sz="1600" dirty="0"/>
              <a:t>만 저장되어 결국 </a:t>
            </a:r>
            <a:r>
              <a:rPr lang="en-US" altLang="ko-KR" sz="1600" dirty="0"/>
              <a:t>8</a:t>
            </a:r>
            <a:r>
              <a:rPr lang="ko-KR" altLang="en-US" sz="1600" dirty="0"/>
              <a:t>행의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에는 </a:t>
            </a:r>
            <a:r>
              <a:rPr lang="en-US" altLang="ko-KR" sz="1600" dirty="0"/>
              <a:t>123</a:t>
            </a:r>
            <a:r>
              <a:rPr lang="ko-KR" altLang="en-US" sz="1600" dirty="0"/>
              <a:t>만 들어가게 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 err="1"/>
              <a:t>실수형</a:t>
            </a:r>
            <a:r>
              <a:rPr lang="ko-KR" altLang="en-US" sz="1600" dirty="0"/>
              <a:t> 변수</a:t>
            </a:r>
            <a:r>
              <a:rPr lang="en-US" altLang="ko-KR" sz="1600" dirty="0"/>
              <a:t>(</a:t>
            </a:r>
            <a:r>
              <a:rPr lang="ko-KR" altLang="en-US" sz="1600" dirty="0"/>
              <a:t>그릇</a:t>
            </a:r>
            <a:r>
              <a:rPr lang="en-US" altLang="ko-KR" sz="1600" dirty="0"/>
              <a:t>)</a:t>
            </a:r>
            <a:r>
              <a:rPr lang="ko-KR" altLang="en-US" sz="1600" dirty="0"/>
              <a:t>에 정수를 담으면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3-9]</a:t>
            </a:r>
            <a:r>
              <a:rPr lang="ko-KR" altLang="en-US" sz="1600" dirty="0"/>
              <a:t>와 같이 처리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47304"/>
            <a:ext cx="4800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3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대입된 정수</a:t>
            </a:r>
            <a:r>
              <a:rPr lang="en-US" altLang="ko-KR" sz="1600" dirty="0"/>
              <a:t>(200)</a:t>
            </a:r>
            <a:r>
              <a:rPr lang="ko-KR" altLang="en-US" sz="1600" dirty="0"/>
              <a:t>가 실수</a:t>
            </a:r>
            <a:r>
              <a:rPr lang="en-US" altLang="ko-KR" sz="1600" dirty="0"/>
              <a:t>(200.000000)</a:t>
            </a:r>
            <a:r>
              <a:rPr lang="ko-KR" altLang="en-US" sz="1600" dirty="0"/>
              <a:t>로 변함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200</a:t>
            </a:r>
            <a:r>
              <a:rPr lang="ko-KR" altLang="en-US" sz="1600" dirty="0"/>
              <a:t>이나 </a:t>
            </a:r>
            <a:r>
              <a:rPr lang="en-US" altLang="ko-KR" sz="1600" dirty="0"/>
              <a:t>200.00</a:t>
            </a:r>
            <a:r>
              <a:rPr lang="ko-KR" altLang="en-US" sz="1600" dirty="0"/>
              <a:t>이나 정수 또는 실수라는 것만 다를 뿐 값의 크기는 차이가 없으므로 문제가 생기지 않음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하지만 변수의 데이터 형식과 실제 값의 종류가 다른 것은 그리 바람직하지 않으므로 정수형 변수에는 정수를 대입하고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변수에는 실수를 대입해야 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즉 </a:t>
            </a:r>
            <a:r>
              <a:rPr lang="en-US" altLang="ko-KR" sz="1600" dirty="0"/>
              <a:t>9</a:t>
            </a:r>
            <a:r>
              <a:rPr lang="ko-KR" altLang="en-US" sz="1600" dirty="0"/>
              <a:t>행은 다음과 같이 고치는 것이 </a:t>
            </a:r>
            <a:r>
              <a:rPr lang="ko-KR" altLang="en-US" sz="1600" dirty="0" err="1"/>
              <a:t>바람직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725144"/>
            <a:ext cx="14382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3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54316"/>
            <a:ext cx="6302231" cy="4613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16" y="5589240"/>
            <a:ext cx="26003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4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8</a:t>
            </a:r>
            <a:r>
              <a:rPr lang="ko-KR" altLang="en-US" sz="1600" dirty="0"/>
              <a:t>행에서 정수형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 </a:t>
            </a:r>
            <a:r>
              <a:rPr lang="en-US" altLang="ko-KR" sz="1600" dirty="0"/>
              <a:t>100</a:t>
            </a:r>
            <a:r>
              <a:rPr lang="ko-KR" altLang="en-US" sz="1600" dirty="0"/>
              <a:t>을 대입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9</a:t>
            </a:r>
            <a:r>
              <a:rPr lang="ko-KR" altLang="en-US" sz="1600" dirty="0"/>
              <a:t>행에서는 정수형 변수 </a:t>
            </a:r>
            <a:r>
              <a:rPr lang="en-US" altLang="ko-KR" sz="1600" dirty="0"/>
              <a:t>b</a:t>
            </a:r>
            <a:r>
              <a:rPr lang="ko-KR" altLang="en-US" sz="1600" dirty="0"/>
              <a:t>에 값 대신 </a:t>
            </a:r>
            <a:r>
              <a:rPr lang="en-US" altLang="ko-KR" sz="1600" dirty="0"/>
              <a:t>a</a:t>
            </a:r>
            <a:r>
              <a:rPr lang="ko-KR" altLang="en-US" sz="1600" dirty="0"/>
              <a:t>를 대입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이때 </a:t>
            </a:r>
            <a:r>
              <a:rPr lang="en-US" altLang="ko-KR" sz="1600" dirty="0"/>
              <a:t>9</a:t>
            </a:r>
            <a:r>
              <a:rPr lang="ko-KR" altLang="en-US" sz="1600" dirty="0"/>
              <a:t>행은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3-10]</a:t>
            </a:r>
            <a:r>
              <a:rPr lang="ko-KR" altLang="en-US" sz="1600" dirty="0"/>
              <a:t>과 같이 처리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오른쪽에 있는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의 값인 </a:t>
            </a:r>
            <a:r>
              <a:rPr lang="en-US" altLang="ko-KR" sz="1600" dirty="0"/>
              <a:t>100</a:t>
            </a:r>
            <a:r>
              <a:rPr lang="ko-KR" altLang="en-US" sz="1600" dirty="0"/>
              <a:t>이 변수 </a:t>
            </a:r>
            <a:r>
              <a:rPr lang="en-US" altLang="ko-KR" sz="1600" dirty="0"/>
              <a:t>b</a:t>
            </a:r>
            <a:r>
              <a:rPr lang="ko-KR" altLang="en-US" sz="1600" dirty="0"/>
              <a:t>에 들어감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결국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와 </a:t>
            </a:r>
            <a:r>
              <a:rPr lang="en-US" altLang="ko-KR" sz="1600" dirty="0"/>
              <a:t>b</a:t>
            </a:r>
            <a:r>
              <a:rPr lang="ko-KR" altLang="en-US" sz="1600" dirty="0"/>
              <a:t>는 같은 값인 </a:t>
            </a:r>
            <a:r>
              <a:rPr lang="en-US" altLang="ko-KR" sz="1600" dirty="0"/>
              <a:t>100</a:t>
            </a:r>
            <a:r>
              <a:rPr lang="ko-KR" altLang="en-US" sz="1600" dirty="0"/>
              <a:t>을 가지게 되므로 </a:t>
            </a:r>
            <a:r>
              <a:rPr lang="en-US" altLang="ko-KR" sz="1600" dirty="0"/>
              <a:t>14</a:t>
            </a:r>
            <a:r>
              <a:rPr lang="ko-KR" altLang="en-US" sz="1600" dirty="0"/>
              <a:t>행에서 같은 값을 출력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15</a:t>
            </a:r>
            <a:r>
              <a:rPr lang="ko-KR" altLang="en-US" sz="1600" dirty="0"/>
              <a:t>행의 실수도 동일한 결과를 출력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이외에도 변수에 값을 대입하는 방법은 여러 가지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556792"/>
            <a:ext cx="26003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 err="1"/>
              <a:t>printf</a:t>
            </a:r>
            <a:r>
              <a:rPr lang="en-US" altLang="ko-KR" sz="4800" b="1" dirty="0"/>
              <a:t>( ) </a:t>
            </a:r>
            <a:r>
              <a:rPr lang="ko-KR" altLang="en-US" sz="4800" b="1" dirty="0"/>
              <a:t>함수의 기본 형태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88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5400600" cy="4574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3870"/>
          <a:stretch/>
        </p:blipFill>
        <p:spPr>
          <a:xfrm>
            <a:off x="5724128" y="5448261"/>
            <a:ext cx="3248733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7</a:t>
            </a:r>
            <a:r>
              <a:rPr lang="ko-KR" altLang="en-US" sz="1600" dirty="0"/>
              <a:t>행에서는 연산 결과를 변수에 대입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8</a:t>
            </a:r>
            <a:r>
              <a:rPr lang="ko-KR" altLang="en-US" sz="1600" dirty="0"/>
              <a:t>행에서는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의 값과 </a:t>
            </a:r>
            <a:r>
              <a:rPr lang="en-US" altLang="ko-KR" sz="1600" dirty="0"/>
              <a:t>100</a:t>
            </a:r>
            <a:r>
              <a:rPr lang="ko-KR" altLang="en-US" sz="1600" dirty="0"/>
              <a:t>의 연산 결과를 변수 </a:t>
            </a:r>
            <a:r>
              <a:rPr lang="en-US" altLang="ko-KR" sz="1600" dirty="0"/>
              <a:t>b</a:t>
            </a:r>
            <a:r>
              <a:rPr lang="ko-KR" altLang="en-US" sz="1600" dirty="0"/>
              <a:t>에 대입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96262"/>
            <a:ext cx="3657963" cy="16654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6" y="4881841"/>
            <a:ext cx="3937830" cy="18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7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=</a:t>
            </a:r>
            <a:r>
              <a:rPr lang="ko-KR" altLang="en-US" sz="1600" dirty="0"/>
              <a:t>는 맨 뒤부터 처리 되는데 결국 </a:t>
            </a:r>
            <a:r>
              <a:rPr lang="en-US" altLang="ko-KR" sz="1600" dirty="0"/>
              <a:t>13</a:t>
            </a:r>
            <a:r>
              <a:rPr lang="ko-KR" altLang="en-US" sz="1600" dirty="0"/>
              <a:t>행은 다음과 같이 풀어 쓸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한 가지 유의할 점은 바로 전 단계</a:t>
            </a:r>
            <a:r>
              <a:rPr lang="en-US" altLang="ko-KR" sz="1600" dirty="0"/>
              <a:t>(7~10</a:t>
            </a:r>
            <a:r>
              <a:rPr lang="ko-KR" altLang="en-US" sz="1600" dirty="0"/>
              <a:t>행</a:t>
            </a:r>
            <a:r>
              <a:rPr lang="en-US" altLang="ko-KR" sz="1600" dirty="0"/>
              <a:t>)</a:t>
            </a:r>
            <a:r>
              <a:rPr lang="ko-KR" altLang="en-US" sz="1600" dirty="0"/>
              <a:t>의 </a:t>
            </a:r>
            <a:r>
              <a:rPr lang="en-US" altLang="ko-KR" sz="1600" dirty="0"/>
              <a:t>a, b, c, d</a:t>
            </a:r>
            <a:r>
              <a:rPr lang="ko-KR" altLang="en-US" sz="1600" dirty="0"/>
              <a:t>에 각각 </a:t>
            </a:r>
            <a:r>
              <a:rPr lang="en-US" altLang="ko-KR" sz="1600" dirty="0"/>
              <a:t>200, 300, 400, 900 </a:t>
            </a:r>
            <a:r>
              <a:rPr lang="ko-KR" altLang="en-US" sz="1600" dirty="0"/>
              <a:t>이라는 값이 들어 있지만 그 값들은 무시하고 새로운 값으로 덮어쓴다는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64904"/>
            <a:ext cx="4819650" cy="129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4944888"/>
            <a:ext cx="4819650" cy="15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14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3-13]</a:t>
            </a:r>
            <a:r>
              <a:rPr lang="ko-KR" altLang="en-US" sz="1600" dirty="0"/>
              <a:t>을 보면 대입 연산자</a:t>
            </a:r>
            <a:r>
              <a:rPr lang="en-US" altLang="ko-KR" sz="1600" dirty="0"/>
              <a:t>(=)</a:t>
            </a:r>
            <a:r>
              <a:rPr lang="ko-KR" altLang="en-US" sz="1600" dirty="0"/>
              <a:t>가 오른쪽에서 왼쪽 방향</a:t>
            </a:r>
            <a:r>
              <a:rPr lang="en-US" altLang="ko-KR" sz="1600" dirty="0"/>
              <a:t>(←)</a:t>
            </a:r>
            <a:r>
              <a:rPr lang="ko-KR" altLang="en-US" sz="1600" dirty="0"/>
              <a:t>으로 진행됨을 알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변수 </a:t>
            </a:r>
            <a:r>
              <a:rPr lang="en-US" altLang="ko-KR" sz="1600" dirty="0"/>
              <a:t>a, b, c, d</a:t>
            </a:r>
            <a:r>
              <a:rPr lang="ko-KR" altLang="en-US" sz="1600" dirty="0"/>
              <a:t>에는 모두 </a:t>
            </a:r>
            <a:r>
              <a:rPr lang="en-US" altLang="ko-KR" sz="1600" dirty="0"/>
              <a:t>100</a:t>
            </a:r>
            <a:r>
              <a:rPr lang="ko-KR" altLang="en-US" sz="1600" dirty="0"/>
              <a:t>이 대입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17</a:t>
            </a:r>
            <a:r>
              <a:rPr lang="ko-KR" altLang="en-US" sz="1600" dirty="0"/>
              <a:t>행에서는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3-14]</a:t>
            </a:r>
            <a:r>
              <a:rPr lang="ko-KR" altLang="en-US" sz="1600" dirty="0"/>
              <a:t>처럼 자신의 값으로 연산을 한 후 다시 자신에게 넣음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933056"/>
            <a:ext cx="5248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대입 연산자와 변수의 위치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‘대입 연산자</a:t>
            </a:r>
            <a:r>
              <a:rPr lang="en-US" altLang="ko-KR" sz="1600" dirty="0"/>
              <a:t>(=)</a:t>
            </a:r>
            <a:r>
              <a:rPr lang="ko-KR" altLang="en-US" sz="1600" dirty="0"/>
              <a:t>를 사용하면 오른쪽의 것이 왼쪽에 </a:t>
            </a:r>
            <a:r>
              <a:rPr lang="ko-KR" altLang="en-US" sz="1600" dirty="0" err="1"/>
              <a:t>대입된다’는</a:t>
            </a:r>
            <a:r>
              <a:rPr lang="ko-KR" altLang="en-US" sz="1600" dirty="0"/>
              <a:t> 규칙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대입 연산자</a:t>
            </a:r>
            <a:r>
              <a:rPr lang="en-US" altLang="ko-KR" sz="1600" dirty="0"/>
              <a:t>(=)</a:t>
            </a:r>
            <a:r>
              <a:rPr lang="ko-KR" altLang="en-US" sz="1600" dirty="0"/>
              <a:t>의 왼쪽에는 반드시 무엇을 담는 그릇인 변수만 온다는 것을 알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501008"/>
            <a:ext cx="2376264" cy="27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2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대입 연산자와 변수의 위치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‘대입 연산자</a:t>
            </a:r>
            <a:r>
              <a:rPr lang="en-US" altLang="ko-KR" sz="1600" dirty="0"/>
              <a:t>(=)</a:t>
            </a:r>
            <a:r>
              <a:rPr lang="ko-KR" altLang="en-US" sz="1600" dirty="0"/>
              <a:t>의 오른쪽에는 상수</a:t>
            </a:r>
            <a:r>
              <a:rPr lang="en-US" altLang="ko-KR" sz="1600" dirty="0"/>
              <a:t>(</a:t>
            </a:r>
            <a:r>
              <a:rPr lang="ko-KR" altLang="en-US" sz="1600" dirty="0"/>
              <a:t>숫자</a:t>
            </a:r>
            <a:r>
              <a:rPr lang="en-US" altLang="ko-KR" sz="1600" dirty="0"/>
              <a:t>), </a:t>
            </a:r>
            <a:r>
              <a:rPr lang="ko-KR" altLang="en-US" sz="1600" dirty="0"/>
              <a:t>변수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계산값이</a:t>
            </a:r>
            <a:r>
              <a:rPr lang="ko-KR" altLang="en-US" sz="1600" dirty="0"/>
              <a:t> 모두 올 수 있다’는 규칙도 적용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결론적으로 대입 연산자의 왼쪽에는 변수만 올 수 있고 오른쪽에는 상수</a:t>
            </a:r>
            <a:r>
              <a:rPr lang="en-US" altLang="ko-KR" sz="1600" dirty="0"/>
              <a:t>, </a:t>
            </a:r>
            <a:r>
              <a:rPr lang="ko-KR" altLang="en-US" sz="1600" dirty="0"/>
              <a:t>변수</a:t>
            </a:r>
            <a:r>
              <a:rPr lang="en-US" altLang="ko-KR" sz="1600" dirty="0"/>
              <a:t>, </a:t>
            </a:r>
            <a:r>
              <a:rPr lang="ko-KR" altLang="en-US" sz="1600" dirty="0"/>
              <a:t>계산 값</a:t>
            </a:r>
            <a:r>
              <a:rPr lang="en-US" altLang="ko-KR" sz="1600" dirty="0"/>
              <a:t>, </a:t>
            </a:r>
            <a:r>
              <a:rPr lang="ko-KR" altLang="en-US" sz="1600" dirty="0"/>
              <a:t>함수 등 무엇이든지 올 수 있음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0" y="2076933"/>
            <a:ext cx="2458303" cy="27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800" b="1" dirty="0"/>
              <a:t>데이터 형식과 배열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315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비트</a:t>
            </a:r>
            <a:r>
              <a:rPr lang="en-US" altLang="ko-KR" sz="2000" dirty="0"/>
              <a:t>, </a:t>
            </a:r>
            <a:r>
              <a:rPr lang="ko-KR" altLang="en-US" sz="2000" dirty="0"/>
              <a:t>바이트</a:t>
            </a:r>
            <a:r>
              <a:rPr lang="en-US" altLang="ko-KR" sz="2000" dirty="0"/>
              <a:t>, </a:t>
            </a:r>
            <a:r>
              <a:rPr lang="ko-KR" altLang="en-US" sz="2000" dirty="0"/>
              <a:t>진수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비트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비트</a:t>
            </a:r>
            <a:r>
              <a:rPr lang="en-US" altLang="ko-KR" sz="1600" dirty="0"/>
              <a:t>(bit)</a:t>
            </a:r>
            <a:r>
              <a:rPr lang="ko-KR" altLang="en-US" sz="1600" dirty="0"/>
              <a:t>는 전기 스위치와 비슷한 개념으로</a:t>
            </a:r>
            <a:r>
              <a:rPr lang="en-US" altLang="ko-KR" sz="1600" dirty="0"/>
              <a:t>, </a:t>
            </a:r>
            <a:r>
              <a:rPr lang="ko-KR" altLang="en-US" sz="1600" dirty="0"/>
              <a:t>전기 스위치에는 </a:t>
            </a:r>
            <a:r>
              <a:rPr lang="en-US" altLang="ko-KR" sz="1600" dirty="0"/>
              <a:t>OFF</a:t>
            </a:r>
            <a:r>
              <a:rPr lang="ko-KR" altLang="en-US" sz="1600" dirty="0"/>
              <a:t>와 </a:t>
            </a:r>
            <a:r>
              <a:rPr lang="en-US" altLang="ko-KR" sz="1600" dirty="0"/>
              <a:t>ON</a:t>
            </a:r>
            <a:r>
              <a:rPr lang="ko-KR" altLang="en-US" sz="1600" dirty="0"/>
              <a:t>만 있듯이 비트에도 </a:t>
            </a:r>
            <a:r>
              <a:rPr lang="en-US" altLang="ko-KR" sz="1600" dirty="0"/>
              <a:t>0(OFF)</a:t>
            </a:r>
            <a:r>
              <a:rPr lang="ko-KR" altLang="en-US" sz="1600" dirty="0"/>
              <a:t>과 </a:t>
            </a:r>
            <a:r>
              <a:rPr lang="en-US" altLang="ko-KR" sz="1600" dirty="0"/>
              <a:t>1(ON)</a:t>
            </a:r>
            <a:r>
              <a:rPr lang="ko-KR" altLang="en-US" sz="1600" dirty="0"/>
              <a:t>만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</a:t>
            </a:r>
            <a:r>
              <a:rPr lang="ko-KR" altLang="en-US" sz="1600" dirty="0"/>
              <a:t>비트라면 전기 스위치가 </a:t>
            </a:r>
            <a:r>
              <a:rPr lang="en-US" altLang="ko-KR" sz="1600" dirty="0"/>
              <a:t>1</a:t>
            </a:r>
            <a:r>
              <a:rPr lang="ko-KR" altLang="en-US" sz="1600" dirty="0"/>
              <a:t>개이고 </a:t>
            </a:r>
            <a:r>
              <a:rPr lang="en-US" altLang="ko-KR" sz="1600" dirty="0"/>
              <a:t>2</a:t>
            </a:r>
            <a:r>
              <a:rPr lang="ko-KR" altLang="en-US" sz="1600" dirty="0"/>
              <a:t>비트라면 전기 스위치가 </a:t>
            </a:r>
            <a:r>
              <a:rPr lang="en-US" altLang="ko-KR" sz="1600" dirty="0"/>
              <a:t>2</a:t>
            </a:r>
            <a:r>
              <a:rPr lang="ko-KR" altLang="en-US" sz="1600" dirty="0"/>
              <a:t>개인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전기 스위치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(2</a:t>
            </a:r>
            <a:r>
              <a:rPr lang="ko-KR" altLang="en-US" sz="1600" dirty="0"/>
              <a:t>비트</a:t>
            </a:r>
            <a:r>
              <a:rPr lang="en-US" altLang="ko-KR" sz="1600" dirty="0"/>
              <a:t>)</a:t>
            </a:r>
            <a:r>
              <a:rPr lang="ko-KR" altLang="en-US" sz="1600" dirty="0"/>
              <a:t>로 표현할 수 있는 가짓수는 </a:t>
            </a:r>
            <a:r>
              <a:rPr lang="en-US" altLang="ko-KR" sz="1600" dirty="0"/>
              <a:t>4</a:t>
            </a:r>
            <a:r>
              <a:rPr lang="ko-KR" altLang="en-US" sz="1600" dirty="0"/>
              <a:t>개이고 이를 </a:t>
            </a:r>
            <a:r>
              <a:rPr lang="en-US" altLang="ko-KR" sz="1600" dirty="0"/>
              <a:t>2</a:t>
            </a:r>
            <a:r>
              <a:rPr lang="ko-KR" altLang="en-US" sz="1600" dirty="0"/>
              <a:t>진수로 표현하면 각각 </a:t>
            </a:r>
            <a:r>
              <a:rPr lang="en-US" altLang="ko-KR" sz="1600" dirty="0"/>
              <a:t>00, 01, 10, 11, </a:t>
            </a:r>
            <a:r>
              <a:rPr lang="ko-KR" altLang="en-US" sz="1600" dirty="0"/>
              <a:t>이를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나타내면 </a:t>
            </a:r>
            <a:r>
              <a:rPr lang="en-US" altLang="ko-KR" sz="1600" dirty="0"/>
              <a:t>0, 1, 2, 3</a:t>
            </a: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414007"/>
            <a:ext cx="3585592" cy="16855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6021288"/>
            <a:ext cx="36576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06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비트</a:t>
            </a:r>
            <a:r>
              <a:rPr lang="en-US" altLang="ko-KR" sz="2000" dirty="0"/>
              <a:t>, </a:t>
            </a:r>
            <a:r>
              <a:rPr lang="ko-KR" altLang="en-US" sz="2000" dirty="0"/>
              <a:t>바이트</a:t>
            </a:r>
            <a:r>
              <a:rPr lang="en-US" altLang="ko-KR" sz="2000" dirty="0"/>
              <a:t>, </a:t>
            </a:r>
            <a:r>
              <a:rPr lang="ko-KR" altLang="en-US" sz="2000" dirty="0"/>
              <a:t>진수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진수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10</a:t>
            </a:r>
            <a:r>
              <a:rPr lang="ko-KR" altLang="en-US" sz="1600" dirty="0"/>
              <a:t>진수는 숫자 </a:t>
            </a:r>
            <a:r>
              <a:rPr lang="en-US" altLang="ko-KR" sz="1600" dirty="0"/>
              <a:t>10</a:t>
            </a:r>
            <a:r>
              <a:rPr lang="ko-KR" altLang="en-US" sz="1600" dirty="0"/>
              <a:t>개</a:t>
            </a:r>
            <a:r>
              <a:rPr lang="en-US" altLang="ko-KR" sz="1600" dirty="0"/>
              <a:t>(0~9)</a:t>
            </a:r>
            <a:r>
              <a:rPr lang="ko-KR" altLang="en-US" sz="1600" dirty="0"/>
              <a:t>로 모든 숫자를 표현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2</a:t>
            </a:r>
            <a:r>
              <a:rPr lang="ko-KR" altLang="en-US" sz="1600" dirty="0"/>
              <a:t>진수는 숫자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(0, 1)</a:t>
            </a:r>
            <a:r>
              <a:rPr lang="ko-KR" altLang="en-US" sz="1600" dirty="0"/>
              <a:t>로만 모든 수를 표현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2"/>
          <a:stretch/>
        </p:blipFill>
        <p:spPr>
          <a:xfrm>
            <a:off x="827584" y="3188047"/>
            <a:ext cx="3981450" cy="27504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7"/>
          <a:stretch/>
        </p:blipFill>
        <p:spPr>
          <a:xfrm>
            <a:off x="4809034" y="3501008"/>
            <a:ext cx="3981450" cy="27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9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비트</a:t>
            </a:r>
            <a:r>
              <a:rPr lang="en-US" altLang="ko-KR" sz="2000" dirty="0"/>
              <a:t>, </a:t>
            </a:r>
            <a:r>
              <a:rPr lang="ko-KR" altLang="en-US" sz="2000" dirty="0"/>
              <a:t>바이트</a:t>
            </a:r>
            <a:r>
              <a:rPr lang="en-US" altLang="ko-KR" sz="2000" dirty="0"/>
              <a:t>, </a:t>
            </a:r>
            <a:r>
              <a:rPr lang="ko-KR" altLang="en-US" sz="2000" dirty="0"/>
              <a:t>진수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진수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10</a:t>
            </a:r>
            <a:r>
              <a:rPr lang="ko-KR" altLang="en-US" sz="1600" dirty="0"/>
              <a:t>진수의 </a:t>
            </a:r>
            <a:r>
              <a:rPr lang="en-US" altLang="ko-KR" sz="1600" dirty="0"/>
              <a:t>00</a:t>
            </a:r>
            <a:r>
              <a:rPr lang="ko-KR" altLang="en-US" sz="1600" dirty="0"/>
              <a:t>은 </a:t>
            </a:r>
            <a:r>
              <a:rPr lang="en-US" altLang="ko-KR" sz="1600" dirty="0"/>
              <a:t>2</a:t>
            </a:r>
            <a:r>
              <a:rPr lang="ko-KR" altLang="en-US" sz="1600" dirty="0"/>
              <a:t>진수의 </a:t>
            </a:r>
            <a:r>
              <a:rPr lang="en-US" altLang="ko-KR" sz="1600" dirty="0"/>
              <a:t>0000</a:t>
            </a:r>
            <a:r>
              <a:rPr lang="ko-KR" altLang="en-US" sz="1600" dirty="0"/>
              <a:t>과 동일하고 </a:t>
            </a:r>
            <a:r>
              <a:rPr lang="en-US" altLang="ko-KR" sz="1600" dirty="0"/>
              <a:t>10</a:t>
            </a:r>
            <a:r>
              <a:rPr lang="ko-KR" altLang="en-US" sz="1600" dirty="0"/>
              <a:t>진수의 </a:t>
            </a:r>
            <a:r>
              <a:rPr lang="en-US" altLang="ko-KR" sz="1600" dirty="0"/>
              <a:t>01</a:t>
            </a:r>
            <a:r>
              <a:rPr lang="ko-KR" altLang="en-US" sz="1600" dirty="0"/>
              <a:t>은 </a:t>
            </a:r>
            <a:r>
              <a:rPr lang="en-US" altLang="ko-KR" sz="1600" dirty="0"/>
              <a:t>2</a:t>
            </a:r>
            <a:r>
              <a:rPr lang="ko-KR" altLang="en-US" sz="1600" dirty="0"/>
              <a:t>진수의 </a:t>
            </a:r>
            <a:r>
              <a:rPr lang="en-US" altLang="ko-KR" sz="1600" dirty="0"/>
              <a:t>0001</a:t>
            </a:r>
            <a:r>
              <a:rPr lang="ko-KR" altLang="en-US" sz="1600" dirty="0"/>
              <a:t>과 동일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2</a:t>
            </a:r>
            <a:r>
              <a:rPr lang="ko-KR" altLang="en-US" sz="1600" dirty="0"/>
              <a:t>진수 </a:t>
            </a:r>
            <a:r>
              <a:rPr lang="en-US" altLang="ko-KR" sz="1600" dirty="0"/>
              <a:t>0001</a:t>
            </a:r>
            <a:r>
              <a:rPr lang="ko-KR" altLang="en-US" sz="1600" dirty="0"/>
              <a:t>에서 한 자리를 올리고 그 자리에 가장 작은 숫자</a:t>
            </a:r>
            <a:r>
              <a:rPr lang="en-US" altLang="ko-KR" sz="1600" dirty="0"/>
              <a:t>(0)</a:t>
            </a:r>
            <a:r>
              <a:rPr lang="ko-KR" altLang="en-US" sz="1600" dirty="0"/>
              <a:t>를 넣어 </a:t>
            </a:r>
            <a:r>
              <a:rPr lang="en-US" altLang="ko-KR" sz="1600" dirty="0"/>
              <a:t>0010</a:t>
            </a:r>
            <a:r>
              <a:rPr lang="ko-KR" altLang="en-US" sz="1600" dirty="0"/>
              <a:t>으로 표현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16</a:t>
            </a:r>
            <a:r>
              <a:rPr lang="ko-KR" altLang="en-US" sz="1600" dirty="0"/>
              <a:t>진수가 필요한 이유는 </a:t>
            </a:r>
            <a:r>
              <a:rPr lang="en-US" altLang="ko-KR" sz="1600" dirty="0"/>
              <a:t>2</a:t>
            </a:r>
            <a:r>
              <a:rPr lang="ko-KR" altLang="en-US" sz="1600" dirty="0"/>
              <a:t>진수의 네 자리와 </a:t>
            </a:r>
            <a:r>
              <a:rPr lang="en-US" altLang="ko-KR" sz="1600" dirty="0"/>
              <a:t>16</a:t>
            </a:r>
            <a:r>
              <a:rPr lang="ko-KR" altLang="en-US" sz="1600" dirty="0"/>
              <a:t>진수의 한 자리가 딱 맞아떨어지기 때문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795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9694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sz="2000" dirty="0" err="1"/>
              <a:t>printf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함수의 기본 사용법</a:t>
            </a:r>
            <a:r>
              <a:rPr lang="en-US" altLang="ko-KR" sz="2000" dirty="0"/>
              <a:t>(</a:t>
            </a:r>
            <a:r>
              <a:rPr lang="ko-KR" altLang="en-US" sz="2000" dirty="0"/>
              <a:t>정수</a:t>
            </a:r>
            <a:r>
              <a:rPr lang="en-US" altLang="ko-KR" sz="2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printf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함수는 화면</a:t>
            </a:r>
            <a:r>
              <a:rPr lang="en-US" altLang="ko-KR" sz="1600" dirty="0"/>
              <a:t>(</a:t>
            </a:r>
            <a:r>
              <a:rPr lang="ko-KR" altLang="en-US" sz="1600" dirty="0"/>
              <a:t>모니터</a:t>
            </a:r>
            <a:r>
              <a:rPr lang="en-US" altLang="ko-KR" sz="1600" dirty="0"/>
              <a:t>)</a:t>
            </a:r>
            <a:r>
              <a:rPr lang="ko-KR" altLang="en-US" sz="1600" dirty="0"/>
              <a:t>에 무언가를 보여주는 역할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모니터에 큰따옴표</a:t>
            </a:r>
            <a:r>
              <a:rPr lang="en-US" altLang="ko-KR" sz="1600" dirty="0"/>
              <a:t>(“ ”) </a:t>
            </a:r>
            <a:r>
              <a:rPr lang="ko-KR" altLang="en-US" sz="1600" dirty="0"/>
              <a:t>안의 내용을 출력하라는 의미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실행 결과 </a:t>
            </a:r>
            <a:r>
              <a:rPr lang="en-US" altLang="ko-KR" sz="1600" dirty="0"/>
              <a:t>100</a:t>
            </a:r>
            <a:r>
              <a:rPr lang="ko-KR" altLang="en-US" sz="1600" dirty="0"/>
              <a:t>이 두 번 출력되었지만 둘은 완전히 다른 결과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첫 번째 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 (“100”)</a:t>
            </a:r>
            <a:r>
              <a:rPr lang="ko-KR" altLang="en-US" sz="1600" dirty="0"/>
              <a:t>의 </a:t>
            </a:r>
            <a:r>
              <a:rPr lang="en-US" altLang="ko-KR" sz="1600" dirty="0"/>
              <a:t>100</a:t>
            </a:r>
            <a:r>
              <a:rPr lang="ko-KR" altLang="en-US" sz="1600" dirty="0"/>
              <a:t>은 ‘숫자 </a:t>
            </a:r>
            <a:r>
              <a:rPr lang="en-US" altLang="ko-KR" sz="1600" dirty="0"/>
              <a:t>100(</a:t>
            </a:r>
            <a:r>
              <a:rPr lang="ko-KR" altLang="en-US" sz="1600" dirty="0"/>
              <a:t>백</a:t>
            </a:r>
            <a:r>
              <a:rPr lang="en-US" altLang="ko-KR" sz="1600" dirty="0"/>
              <a:t>)’</a:t>
            </a:r>
            <a:r>
              <a:rPr lang="ko-KR" altLang="en-US" sz="1600" dirty="0"/>
              <a:t>이 아닌 ‘글자 </a:t>
            </a:r>
            <a:r>
              <a:rPr lang="en-US" altLang="ko-KR" sz="1600" dirty="0"/>
              <a:t>100(</a:t>
            </a:r>
            <a:r>
              <a:rPr lang="ko-KR" altLang="en-US" sz="1600" dirty="0" err="1"/>
              <a:t>일영영</a:t>
            </a:r>
            <a:r>
              <a:rPr lang="en-US" altLang="ko-KR" sz="1600" dirty="0"/>
              <a:t>)’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 err="1"/>
              <a:t>printf</a:t>
            </a:r>
            <a:r>
              <a:rPr lang="en-US" altLang="ko-KR" sz="1600" dirty="0"/>
              <a:t>( )</a:t>
            </a:r>
            <a:r>
              <a:rPr lang="ko-KR" altLang="en-US" sz="1600" dirty="0"/>
              <a:t>에서 큰따옴표 안에 있는 값은 </a:t>
            </a:r>
            <a:r>
              <a:rPr lang="ko-KR" altLang="en-US" sz="1600" dirty="0" err="1"/>
              <a:t>글자든</a:t>
            </a:r>
            <a:r>
              <a:rPr lang="ko-KR" altLang="en-US" sz="1600" dirty="0"/>
              <a:t> 숫자 형태의 </a:t>
            </a:r>
            <a:r>
              <a:rPr lang="ko-KR" altLang="en-US" sz="1600" dirty="0" err="1"/>
              <a:t>글자든</a:t>
            </a:r>
            <a:r>
              <a:rPr lang="ko-KR" altLang="en-US" sz="1600" dirty="0"/>
              <a:t> 무조건 ‘글자’ 취급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두 번째 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(“%d”, 100)</a:t>
            </a:r>
            <a:r>
              <a:rPr lang="ko-KR" altLang="en-US" sz="1600" dirty="0"/>
              <a:t>의 결과로 나온 </a:t>
            </a:r>
            <a:r>
              <a:rPr lang="en-US" altLang="ko-KR" sz="1600" dirty="0"/>
              <a:t>100</a:t>
            </a:r>
            <a:r>
              <a:rPr lang="ko-KR" altLang="en-US" sz="1600" dirty="0"/>
              <a:t>은 ‘숫자 </a:t>
            </a:r>
            <a:r>
              <a:rPr lang="en-US" altLang="ko-KR" sz="1600" dirty="0"/>
              <a:t>100(</a:t>
            </a:r>
            <a:r>
              <a:rPr lang="ko-KR" altLang="en-US" sz="1600" dirty="0"/>
              <a:t>백</a:t>
            </a:r>
            <a:r>
              <a:rPr lang="en-US" altLang="ko-KR" sz="1600" dirty="0"/>
              <a:t>)’</a:t>
            </a:r>
            <a:r>
              <a:rPr lang="ko-KR" altLang="en-US" sz="1600" dirty="0"/>
              <a:t>을 의미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서식</a:t>
            </a:r>
            <a:r>
              <a:rPr lang="en-US" altLang="ko-KR" sz="1600" dirty="0"/>
              <a:t>(%d)</a:t>
            </a:r>
            <a:r>
              <a:rPr lang="ko-KR" altLang="en-US" sz="1600" dirty="0"/>
              <a:t>이 지정 된 숫자는 숫자의 의미를 그대로 지니기 때문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5" y="2636912"/>
            <a:ext cx="5686425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371875"/>
            <a:ext cx="57245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88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비트</a:t>
            </a:r>
            <a:r>
              <a:rPr lang="en-US" altLang="ko-KR" sz="2000" dirty="0"/>
              <a:t>, </a:t>
            </a:r>
            <a:r>
              <a:rPr lang="ko-KR" altLang="en-US" sz="2000" dirty="0"/>
              <a:t>바이트</a:t>
            </a:r>
            <a:r>
              <a:rPr lang="en-US" altLang="ko-KR" sz="2000" dirty="0"/>
              <a:t>, </a:t>
            </a:r>
            <a:r>
              <a:rPr lang="ko-KR" altLang="en-US" sz="2000" dirty="0"/>
              <a:t>진수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바이트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비트와 더불어 </a:t>
            </a:r>
            <a:r>
              <a:rPr lang="en-US" altLang="ko-KR" sz="1600" dirty="0"/>
              <a:t>C</a:t>
            </a:r>
            <a:r>
              <a:rPr lang="ko-KR" altLang="en-US" sz="1600" dirty="0"/>
              <a:t>에서 가장 많이 사용되는 단위는 바이트</a:t>
            </a:r>
            <a:r>
              <a:rPr lang="en-US" altLang="ko-KR" sz="1600" dirty="0"/>
              <a:t>(byte)</a:t>
            </a: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80928"/>
            <a:ext cx="71151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85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10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2</a:t>
            </a:r>
            <a:r>
              <a:rPr lang="ko-KR" altLang="en-US" sz="1600" dirty="0"/>
              <a:t>진수 </a:t>
            </a:r>
            <a:r>
              <a:rPr lang="en-US" altLang="ko-KR" sz="1600" dirty="0"/>
              <a:t>1001 0011</a:t>
            </a:r>
            <a:r>
              <a:rPr lang="ko-KR" altLang="en-US" sz="1600" dirty="0"/>
              <a:t>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변환하는 과정을 나타낸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2856"/>
            <a:ext cx="460851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6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10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48863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36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2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처음에 </a:t>
            </a:r>
            <a:r>
              <a:rPr lang="en-US" altLang="ko-KR" sz="1600" dirty="0"/>
              <a:t>13</a:t>
            </a:r>
            <a:r>
              <a:rPr lang="ko-KR" altLang="en-US" sz="1600" dirty="0"/>
              <a:t>을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나누면 몫은 </a:t>
            </a:r>
            <a:r>
              <a:rPr lang="en-US" altLang="ko-KR" sz="1600" dirty="0"/>
              <a:t>6, </a:t>
            </a:r>
            <a:r>
              <a:rPr lang="ko-KR" altLang="en-US" sz="1600" dirty="0"/>
              <a:t>나머지는 </a:t>
            </a:r>
            <a:r>
              <a:rPr lang="en-US" altLang="ko-KR" sz="1600" dirty="0"/>
              <a:t>1</a:t>
            </a:r>
            <a:r>
              <a:rPr lang="ko-KR" altLang="en-US" sz="1600" dirty="0"/>
              <a:t>이고</a:t>
            </a:r>
            <a:r>
              <a:rPr lang="en-US" altLang="ko-KR" sz="1600" dirty="0"/>
              <a:t>, 6</a:t>
            </a:r>
            <a:r>
              <a:rPr lang="ko-KR" altLang="en-US" sz="1600" dirty="0"/>
              <a:t>을 다시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나누면 몫은 </a:t>
            </a:r>
            <a:r>
              <a:rPr lang="en-US" altLang="ko-KR" sz="1600" dirty="0"/>
              <a:t>3, </a:t>
            </a:r>
            <a:r>
              <a:rPr lang="ko-KR" altLang="en-US" sz="1600" dirty="0"/>
              <a:t>나머지는 </a:t>
            </a:r>
            <a:r>
              <a:rPr lang="en-US" altLang="ko-KR" sz="1600" dirty="0"/>
              <a:t>0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다시 </a:t>
            </a:r>
            <a:r>
              <a:rPr lang="en-US" altLang="ko-KR" sz="1600" dirty="0"/>
              <a:t>3</a:t>
            </a:r>
            <a:r>
              <a:rPr lang="ko-KR" altLang="en-US" sz="1600" dirty="0"/>
              <a:t>을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나누면 몫은 </a:t>
            </a:r>
            <a:r>
              <a:rPr lang="en-US" altLang="ko-KR" sz="1600" dirty="0"/>
              <a:t>1, </a:t>
            </a:r>
            <a:r>
              <a:rPr lang="ko-KR" altLang="en-US" sz="1600" dirty="0"/>
              <a:t>나머지는 </a:t>
            </a:r>
            <a:r>
              <a:rPr lang="en-US" altLang="ko-KR" sz="1600" dirty="0"/>
              <a:t>1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이렇게 해서 나온 마지막 몫과 나머지값들을 나열하면 </a:t>
            </a:r>
            <a:r>
              <a:rPr lang="en-US" altLang="ko-KR" sz="1600" dirty="0"/>
              <a:t>2</a:t>
            </a:r>
            <a:r>
              <a:rPr lang="ko-KR" altLang="en-US" sz="1600" dirty="0"/>
              <a:t>진수가 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2856"/>
            <a:ext cx="36480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62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2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13</a:t>
            </a:r>
            <a:r>
              <a:rPr lang="en-US" altLang="ko-KR" sz="900" dirty="0"/>
              <a:t>16</a:t>
            </a:r>
            <a:r>
              <a:rPr lang="ko-KR" altLang="en-US" sz="1600" dirty="0"/>
              <a:t>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바꾸면 </a:t>
            </a:r>
            <a:r>
              <a:rPr lang="en-US" altLang="ko-KR" sz="1600" dirty="0"/>
              <a:t>19</a:t>
            </a:r>
            <a:r>
              <a:rPr lang="ko-KR" altLang="en-US" sz="1600" dirty="0"/>
              <a:t>가 되고 이것을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나누면 몫은 </a:t>
            </a:r>
            <a:r>
              <a:rPr lang="en-US" altLang="ko-KR" sz="1600" dirty="0"/>
              <a:t>9, </a:t>
            </a:r>
            <a:r>
              <a:rPr lang="ko-KR" altLang="en-US" sz="1600" dirty="0"/>
              <a:t>나머지는 </a:t>
            </a:r>
            <a:r>
              <a:rPr lang="en-US" altLang="ko-KR" sz="1600" dirty="0"/>
              <a:t>1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진수와 동일하게 계산하면 </a:t>
            </a:r>
            <a:r>
              <a:rPr lang="en-US" altLang="ko-KR" sz="1600" dirty="0"/>
              <a:t>13</a:t>
            </a:r>
            <a:r>
              <a:rPr lang="en-US" altLang="ko-KR" sz="900" dirty="0"/>
              <a:t>16</a:t>
            </a:r>
            <a:r>
              <a:rPr lang="ko-KR" altLang="en-US" sz="1600" dirty="0"/>
              <a:t>은 </a:t>
            </a:r>
            <a:r>
              <a:rPr lang="en-US" altLang="ko-KR" sz="1600" dirty="0"/>
              <a:t>2</a:t>
            </a:r>
            <a:r>
              <a:rPr lang="ko-KR" altLang="en-US" sz="1600" dirty="0"/>
              <a:t>진수 </a:t>
            </a:r>
            <a:r>
              <a:rPr lang="en-US" altLang="ko-KR" sz="1600" dirty="0"/>
              <a:t>100112</a:t>
            </a:r>
            <a:r>
              <a:rPr lang="ko-KR" altLang="en-US" sz="1600" dirty="0"/>
              <a:t>이 됨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3600"/>
            <a:ext cx="42576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5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4933181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2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93044"/>
            <a:ext cx="4429125" cy="3057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24" y="1583925"/>
            <a:ext cx="3162300" cy="2247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3933056"/>
            <a:ext cx="35623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3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없는 정수형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정수형은 말 그대로 소수점이 없는 데이터를 입력하기 위해 사용하는 데이터 형식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unsigned</a:t>
            </a:r>
            <a:r>
              <a:rPr lang="ko-KR" altLang="en-US" sz="1600" dirty="0"/>
              <a:t>가 붙은 데이터 형식은 마이너스</a:t>
            </a:r>
            <a:r>
              <a:rPr lang="en-US" altLang="ko-KR" sz="1600" dirty="0"/>
              <a:t>(-) </a:t>
            </a:r>
            <a:r>
              <a:rPr lang="ko-KR" altLang="en-US" sz="1600" dirty="0"/>
              <a:t>값이 없는 경우에 사용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79" y="2200275"/>
            <a:ext cx="71056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9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없는 정수형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17" y="2252667"/>
            <a:ext cx="7077075" cy="2428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53" y="4681542"/>
            <a:ext cx="70770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4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없는 정수형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100</a:t>
            </a:r>
            <a:r>
              <a:rPr lang="ko-KR" altLang="en-US" sz="1600" dirty="0"/>
              <a:t>을 </a:t>
            </a:r>
            <a:r>
              <a:rPr lang="en-US" altLang="ko-KR" sz="1600" dirty="0"/>
              <a:t>200</a:t>
            </a:r>
            <a:r>
              <a:rPr lang="ko-KR" altLang="en-US" sz="1600" dirty="0"/>
              <a:t>으로 나눈 결과는 </a:t>
            </a:r>
            <a:r>
              <a:rPr lang="en-US" altLang="ko-KR" sz="1600" dirty="0"/>
              <a:t>0.5</a:t>
            </a: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8</a:t>
            </a:r>
            <a:r>
              <a:rPr lang="ko-KR" altLang="en-US" sz="1600" dirty="0"/>
              <a:t>행의 </a:t>
            </a:r>
            <a:r>
              <a:rPr lang="en-US" altLang="ko-KR" sz="1600" dirty="0"/>
              <a:t>a/b</a:t>
            </a:r>
            <a:r>
              <a:rPr lang="ko-KR" altLang="en-US" sz="1600" dirty="0"/>
              <a:t>는 </a:t>
            </a:r>
            <a:r>
              <a:rPr lang="en-US" altLang="ko-KR" sz="1600" dirty="0"/>
              <a:t>100/200</a:t>
            </a:r>
            <a:r>
              <a:rPr lang="ko-KR" altLang="en-US" sz="1600" dirty="0"/>
              <a:t>이고 </a:t>
            </a:r>
            <a:r>
              <a:rPr lang="en-US" altLang="ko-KR" sz="1600" dirty="0"/>
              <a:t>100</a:t>
            </a:r>
            <a:r>
              <a:rPr lang="ko-KR" altLang="en-US" sz="1600" dirty="0"/>
              <a:t>과 </a:t>
            </a:r>
            <a:r>
              <a:rPr lang="en-US" altLang="ko-KR" sz="1600" dirty="0"/>
              <a:t>200</a:t>
            </a:r>
            <a:r>
              <a:rPr lang="ko-KR" altLang="en-US" sz="1600" dirty="0"/>
              <a:t>은 모두 정수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그 결과도 실수 </a:t>
            </a:r>
            <a:r>
              <a:rPr lang="en-US" altLang="ko-KR" sz="1600" dirty="0"/>
              <a:t>0.5</a:t>
            </a:r>
            <a:r>
              <a:rPr lang="ko-KR" altLang="en-US" sz="1600" dirty="0"/>
              <a:t>가 아니라 소수 부분이 떨어진 정수 </a:t>
            </a:r>
            <a:r>
              <a:rPr lang="en-US" altLang="ko-KR" sz="1600" dirty="0"/>
              <a:t>0 </a:t>
            </a:r>
            <a:r>
              <a:rPr lang="ko-KR" altLang="en-US" sz="1600" dirty="0"/>
              <a:t>이 되어 </a:t>
            </a:r>
            <a:r>
              <a:rPr lang="en-US" altLang="ko-KR" sz="1600" dirty="0"/>
              <a:t>8</a:t>
            </a:r>
            <a:r>
              <a:rPr lang="ko-KR" altLang="en-US" sz="1600" dirty="0"/>
              <a:t>행의 </a:t>
            </a:r>
            <a:r>
              <a:rPr lang="en-US" altLang="ko-KR" sz="1600" dirty="0"/>
              <a:t>result</a:t>
            </a:r>
            <a:r>
              <a:rPr lang="ko-KR" altLang="en-US" sz="1600" dirty="0"/>
              <a:t>에 </a:t>
            </a:r>
            <a:r>
              <a:rPr lang="en-US" altLang="ko-KR" sz="1600" dirty="0"/>
              <a:t>0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실숫값인</a:t>
            </a:r>
            <a:r>
              <a:rPr lang="ko-KR" altLang="en-US" sz="1600" dirty="0"/>
              <a:t> </a:t>
            </a:r>
            <a:r>
              <a:rPr lang="en-US" altLang="ko-KR" sz="1600" dirty="0"/>
              <a:t>0.000000</a:t>
            </a:r>
            <a:r>
              <a:rPr lang="ko-KR" altLang="en-US" sz="1600" dirty="0"/>
              <a:t>이 저장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933056"/>
            <a:ext cx="23717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45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있는 정수형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float </a:t>
            </a:r>
            <a:r>
              <a:rPr lang="ko-KR" altLang="en-US" sz="1600" dirty="0"/>
              <a:t>형은 대개 소수 아래 일곱 자리까지의 정밀도를 나타내지만 </a:t>
            </a:r>
            <a:r>
              <a:rPr lang="en-US" altLang="ko-KR" sz="1600" dirty="0"/>
              <a:t>double </a:t>
            </a:r>
            <a:r>
              <a:rPr lang="ko-KR" altLang="en-US" sz="1600" dirty="0"/>
              <a:t>형은 소 </a:t>
            </a:r>
            <a:r>
              <a:rPr lang="ko-KR" altLang="en-US" sz="1600" dirty="0" err="1"/>
              <a:t>수점</a:t>
            </a:r>
            <a:r>
              <a:rPr lang="ko-KR" altLang="en-US" sz="1600" dirty="0"/>
              <a:t> 아래 열여섯 자리 정도까지의 정밀도를 나타낼 수 있음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29" y="2215902"/>
            <a:ext cx="71437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sz="2000" dirty="0" err="1"/>
              <a:t>printf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함수의 기본 사용법</a:t>
            </a:r>
            <a:r>
              <a:rPr lang="en-US" altLang="ko-KR" sz="2000" dirty="0"/>
              <a:t>(</a:t>
            </a:r>
            <a:r>
              <a:rPr lang="ko-KR" altLang="en-US" sz="2000" dirty="0"/>
              <a:t>정수</a:t>
            </a:r>
            <a:r>
              <a:rPr lang="en-US" altLang="ko-KR" sz="2000" dirty="0"/>
              <a:t>)</a:t>
            </a:r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70770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21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있는 정수형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0" y="2217440"/>
            <a:ext cx="70580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6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4"/>
            </a:pPr>
            <a:r>
              <a:rPr lang="ko-KR" altLang="en-US" sz="2000" dirty="0"/>
              <a:t>문자형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 err="1">
                <a:solidFill>
                  <a:srgbClr val="00B050"/>
                </a:solidFill>
              </a:rPr>
              <a:t>아스키코드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아스키코드는 컴퓨터에서 표현하는 문자</a:t>
            </a:r>
            <a:r>
              <a:rPr lang="en-US" altLang="ko-KR" sz="1600" dirty="0"/>
              <a:t>(</a:t>
            </a:r>
            <a:r>
              <a:rPr lang="ko-KR" altLang="en-US" sz="1600" dirty="0"/>
              <a:t>특히 키보드에 있는 영문자</a:t>
            </a:r>
            <a:r>
              <a:rPr lang="en-US" altLang="ko-KR" sz="1600" dirty="0"/>
              <a:t>, </a:t>
            </a:r>
            <a:r>
              <a:rPr lang="ko-KR" altLang="en-US" sz="1600" dirty="0"/>
              <a:t>기호</a:t>
            </a:r>
            <a:r>
              <a:rPr lang="en-US" altLang="ko-KR" sz="1600" dirty="0"/>
              <a:t>, </a:t>
            </a:r>
            <a:r>
              <a:rPr lang="ko-KR" altLang="en-US" sz="1600" dirty="0"/>
              <a:t>숫자 등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en-US" altLang="ko-KR" sz="1600" dirty="0"/>
              <a:t>0~127</a:t>
            </a:r>
            <a:r>
              <a:rPr lang="ko-KR" altLang="en-US" sz="1600" dirty="0"/>
              <a:t>에 대응한 코드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C</a:t>
            </a:r>
            <a:r>
              <a:rPr lang="ko-KR" altLang="en-US" sz="1600" dirty="0"/>
              <a:t>에서는 숫자를 문자로도 표현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0" y="2852936"/>
            <a:ext cx="3221360" cy="14050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54" y="4869160"/>
            <a:ext cx="40005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49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4"/>
            </a:pPr>
            <a:r>
              <a:rPr lang="ko-KR" altLang="en-US" sz="2000" dirty="0"/>
              <a:t>문자형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한 글자를 뜻하는 문자형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char </a:t>
            </a:r>
            <a:r>
              <a:rPr lang="ko-KR" altLang="en-US" sz="1600" dirty="0"/>
              <a:t>형에는 문자뿐만 아니라 값의 범위에 해당하는 정수를 대입할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char </a:t>
            </a:r>
            <a:r>
              <a:rPr lang="ko-KR" altLang="en-US" sz="1600" dirty="0"/>
              <a:t>형을 </a:t>
            </a:r>
            <a:r>
              <a:rPr lang="en-US" altLang="ko-KR" sz="1600" dirty="0"/>
              <a:t>1</a:t>
            </a:r>
            <a:r>
              <a:rPr lang="ko-KR" altLang="en-US" sz="1600" dirty="0"/>
              <a:t>바이트 크기의 </a:t>
            </a:r>
            <a:r>
              <a:rPr lang="ko-KR" altLang="en-US" sz="1600" dirty="0" err="1"/>
              <a:t>정수형으로</a:t>
            </a:r>
            <a:r>
              <a:rPr lang="ko-KR" altLang="en-US" sz="1600" dirty="0"/>
              <a:t> 취급해도 상관없음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char </a:t>
            </a:r>
            <a:r>
              <a:rPr lang="ko-KR" altLang="en-US" sz="1600" dirty="0"/>
              <a:t>형의 크기는 </a:t>
            </a:r>
            <a:r>
              <a:rPr lang="en-US" altLang="ko-KR" sz="1600" dirty="0"/>
              <a:t>1</a:t>
            </a:r>
            <a:r>
              <a:rPr lang="ko-KR" altLang="en-US" sz="1600" dirty="0"/>
              <a:t>바이트</a:t>
            </a:r>
            <a:r>
              <a:rPr lang="en-US" altLang="ko-KR" sz="1600" dirty="0"/>
              <a:t>(8</a:t>
            </a:r>
            <a:r>
              <a:rPr lang="ko-KR" altLang="en-US" sz="1600" dirty="0"/>
              <a:t>비트</a:t>
            </a:r>
            <a:r>
              <a:rPr lang="en-US" altLang="ko-KR" sz="1600" dirty="0"/>
              <a:t>)</a:t>
            </a:r>
            <a:r>
              <a:rPr lang="ko-KR" altLang="en-US" sz="1600" dirty="0"/>
              <a:t>이므로 표현할 수 있는 글자 수는 </a:t>
            </a:r>
            <a:r>
              <a:rPr lang="en-US" altLang="ko-KR" sz="1600" dirty="0"/>
              <a:t>256</a:t>
            </a:r>
            <a:r>
              <a:rPr lang="ko-KR" altLang="en-US" sz="1600" dirty="0"/>
              <a:t>가지이며 값의 범위는 </a:t>
            </a:r>
            <a:r>
              <a:rPr lang="en-US" altLang="ko-KR" sz="1600" dirty="0"/>
              <a:t>–128~127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아스키코드의 </a:t>
            </a:r>
            <a:r>
              <a:rPr lang="en-US" altLang="ko-KR" sz="1600" dirty="0"/>
              <a:t>0~127</a:t>
            </a:r>
            <a:r>
              <a:rPr lang="ko-KR" altLang="en-US" sz="1600" dirty="0"/>
              <a:t>을 담을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66" y="2074195"/>
            <a:ext cx="71532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2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4"/>
            </a:pPr>
            <a:r>
              <a:rPr lang="ko-KR" altLang="en-US" sz="2000" dirty="0"/>
              <a:t>문자형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한 글자를 뜻하는 문자형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55842"/>
            <a:ext cx="5647798" cy="44953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5085184"/>
            <a:ext cx="18478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1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4"/>
            </a:pPr>
            <a:r>
              <a:rPr lang="ko-KR" altLang="en-US" sz="2000" dirty="0"/>
              <a:t>문자형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한 글자를 뜻하는 문자형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77" y="2132856"/>
            <a:ext cx="5714246" cy="46085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34465"/>
          <a:stretch/>
        </p:blipFill>
        <p:spPr>
          <a:xfrm>
            <a:off x="6629168" y="5224809"/>
            <a:ext cx="2016224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66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문자열은 문자형</a:t>
            </a:r>
            <a:r>
              <a:rPr lang="en-US" altLang="ko-KR" sz="1600" dirty="0"/>
              <a:t>(char)</a:t>
            </a:r>
            <a:r>
              <a:rPr lang="ko-KR" altLang="en-US" sz="1600" dirty="0"/>
              <a:t>의 집합이므로 “</a:t>
            </a:r>
            <a:r>
              <a:rPr lang="en-US" altLang="ko-KR" sz="1600" dirty="0" err="1"/>
              <a:t>Hanbit</a:t>
            </a:r>
            <a:r>
              <a:rPr lang="en-US" altLang="ko-KR" sz="1600" dirty="0"/>
              <a:t>”</a:t>
            </a:r>
            <a:r>
              <a:rPr lang="ko-KR" altLang="en-US" sz="1600" dirty="0"/>
              <a:t>이라는 문자열을 저장하기 위해서는 문자 </a:t>
            </a:r>
            <a:r>
              <a:rPr lang="en-US" altLang="ko-KR" sz="1600" dirty="0"/>
              <a:t>6</a:t>
            </a:r>
            <a:r>
              <a:rPr lang="ko-KR" altLang="en-US" sz="1600" dirty="0"/>
              <a:t>개 가 나란히 있으면 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3-24]</a:t>
            </a:r>
            <a:r>
              <a:rPr lang="ko-KR" altLang="en-US" sz="1600" dirty="0"/>
              <a:t>에서는 문자가 </a:t>
            </a:r>
            <a:r>
              <a:rPr lang="en-US" altLang="ko-KR" sz="1600" dirty="0"/>
              <a:t>6</a:t>
            </a:r>
            <a:r>
              <a:rPr lang="ko-KR" altLang="en-US" sz="1600" dirty="0"/>
              <a:t>개가 아니라 </a:t>
            </a:r>
            <a:r>
              <a:rPr lang="en-US" altLang="ko-KR" sz="1600" dirty="0"/>
              <a:t>7</a:t>
            </a:r>
            <a:r>
              <a:rPr lang="ko-KR" altLang="en-US" sz="1600" dirty="0"/>
              <a:t>개인데 이를 주의해야 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331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66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문자열을 저장하는 변수는 </a:t>
            </a:r>
            <a:r>
              <a:rPr lang="ko-KR" altLang="en-US" sz="1600" dirty="0" err="1"/>
              <a:t>문자형을</a:t>
            </a:r>
            <a:r>
              <a:rPr lang="ko-KR" altLang="en-US" sz="1600" dirty="0"/>
              <a:t> 연속적으로 나열한 것을 의미하는 배열 형태가 되어야 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3-24]</a:t>
            </a:r>
            <a:r>
              <a:rPr lang="ko-KR" altLang="en-US" sz="1600" dirty="0"/>
              <a:t>에서는 문자형 </a:t>
            </a:r>
            <a:r>
              <a:rPr lang="en-US" altLang="ko-KR" sz="1600" dirty="0"/>
              <a:t>7</a:t>
            </a:r>
            <a:r>
              <a:rPr lang="ko-KR" altLang="en-US" sz="1600" dirty="0"/>
              <a:t>개를 나열하여 배열로 생성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이것을 문법적으로는 다음과 같이 정의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 ] </a:t>
            </a:r>
            <a:r>
              <a:rPr lang="ko-KR" altLang="en-US" sz="1600" dirty="0"/>
              <a:t>안에는 필요한 문자의 개수를 쓰면 됨 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283449"/>
              </p:ext>
            </p:extLst>
          </p:nvPr>
        </p:nvGraphicFramePr>
        <p:xfrm>
          <a:off x="1115616" y="2087664"/>
          <a:ext cx="7124700" cy="13796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124700">
                  <a:extLst>
                    <a:ext uri="{9D8B030D-6E8A-4147-A177-3AD203B41FA5}">
                      <a16:colId xmlns:a16="http://schemas.microsoft.com/office/drawing/2014/main" val="745263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올바른 문자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22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문자는 반드시 ‘ ’로 감싸야 하며 한 글자만 올 수 있으며 ➊</a:t>
                      </a:r>
                      <a:r>
                        <a:rPr lang="en-US" altLang="ko-KR" sz="1400" dirty="0"/>
                        <a:t>~➌</a:t>
                      </a:r>
                      <a:r>
                        <a:rPr lang="ko-KR" altLang="en-US" sz="1400" dirty="0"/>
                        <a:t>은 모두 틀린 표현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char a;</a:t>
                      </a: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altLang="ko-KR" sz="1400" dirty="0"/>
                        <a:t>➊ a = ‘Ab’; ➋ a = “A”; ➌ a = “Ab”;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503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72" y="4749712"/>
            <a:ext cx="1590675" cy="419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72" y="5294175"/>
            <a:ext cx="3810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6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전체 배열의 이름은 </a:t>
            </a:r>
            <a:r>
              <a:rPr lang="en-US" altLang="ko-KR" sz="1600" dirty="0" err="1"/>
              <a:t>str</a:t>
            </a:r>
            <a:r>
              <a:rPr lang="ko-KR" altLang="en-US" sz="1600" dirty="0"/>
              <a:t>이고 각각의 이름은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[0]~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[6]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주의할 점은 배열이 </a:t>
            </a:r>
            <a:r>
              <a:rPr lang="en-US" altLang="ko-KR" sz="1600" dirty="0"/>
              <a:t>0</a:t>
            </a:r>
            <a:r>
              <a:rPr lang="ko-KR" altLang="en-US" sz="1600" dirty="0"/>
              <a:t>부터 시작하므로 마지막은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[7]</a:t>
            </a:r>
            <a:r>
              <a:rPr lang="ko-KR" altLang="en-US" sz="1600" dirty="0"/>
              <a:t>이 아닌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[6]</a:t>
            </a:r>
            <a:r>
              <a:rPr lang="ko-KR" altLang="en-US" sz="1600" dirty="0"/>
              <a:t>이라는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이때 </a:t>
            </a:r>
            <a:r>
              <a:rPr lang="en-US" altLang="ko-KR" sz="1600" dirty="0"/>
              <a:t>[ ] </a:t>
            </a:r>
            <a:r>
              <a:rPr lang="ko-KR" altLang="en-US" sz="1600" dirty="0"/>
              <a:t>안에 들어가는 번호를 ‘첨자</a:t>
            </a:r>
            <a:r>
              <a:rPr lang="en-US" altLang="ko-KR" sz="1600" dirty="0"/>
              <a:t>’</a:t>
            </a:r>
            <a:r>
              <a:rPr lang="ko-KR" altLang="en-US" sz="1600" dirty="0"/>
              <a:t>라고 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이번에는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</a:t>
            </a:r>
            <a:r>
              <a:rPr lang="ko-KR" altLang="en-US" sz="1600" dirty="0"/>
              <a:t>배열에 “</a:t>
            </a:r>
            <a:r>
              <a:rPr lang="en-US" altLang="ko-KR" sz="1600" dirty="0"/>
              <a:t>Basic”</a:t>
            </a:r>
            <a:r>
              <a:rPr lang="ko-KR" altLang="en-US" sz="1600" dirty="0"/>
              <a:t>이라는 문자열을 대입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다른 데이터 형식은 대입 연산자</a:t>
            </a:r>
            <a:r>
              <a:rPr lang="en-US" altLang="ko-KR" sz="1600" dirty="0"/>
              <a:t>(=) </a:t>
            </a:r>
            <a:r>
              <a:rPr lang="ko-KR" altLang="en-US" sz="1600" dirty="0"/>
              <a:t>를 사용해서 대입했으나 문자열은 특별히 </a:t>
            </a:r>
            <a:r>
              <a:rPr lang="en-US" altLang="ko-KR" sz="1600" dirty="0" err="1"/>
              <a:t>strcpy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함수를 사용해야 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개념적으로는 대입 연산자와 </a:t>
            </a:r>
            <a:r>
              <a:rPr lang="ko-KR" altLang="en-US" sz="1600" dirty="0" err="1"/>
              <a:t>비슷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05697"/>
            <a:ext cx="38004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76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132856"/>
            <a:ext cx="6083671" cy="4149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677" y="5148461"/>
            <a:ext cx="18573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1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24936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기본 </a:t>
            </a:r>
            <a:r>
              <a:rPr lang="en-US" altLang="ko-KR" sz="1600" dirty="0"/>
              <a:t>3-14]</a:t>
            </a:r>
            <a:r>
              <a:rPr lang="ko-KR" altLang="en-US" sz="1600" dirty="0"/>
              <a:t>의 </a:t>
            </a:r>
            <a:r>
              <a:rPr lang="en-US" altLang="ko-KR" sz="1600" dirty="0"/>
              <a:t>6</a:t>
            </a:r>
            <a:r>
              <a:rPr lang="ko-KR" altLang="en-US" sz="1600" dirty="0"/>
              <a:t>행과 </a:t>
            </a:r>
            <a:r>
              <a:rPr lang="en-US" altLang="ko-KR" sz="1600" dirty="0"/>
              <a:t>7</a:t>
            </a:r>
            <a:r>
              <a:rPr lang="ko-KR" altLang="en-US" sz="1600" dirty="0"/>
              <a:t>행에서는 각각 문자형 배열 </a:t>
            </a:r>
            <a:r>
              <a:rPr lang="en-US" altLang="ko-KR" sz="1600" dirty="0"/>
              <a:t>10</a:t>
            </a:r>
            <a:r>
              <a:rPr lang="ko-KR" altLang="en-US" sz="1600" dirty="0"/>
              <a:t>개를 선언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636912"/>
            <a:ext cx="4824536" cy="33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sz="2000" dirty="0" err="1"/>
              <a:t>printf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함수의 기본 사용법</a:t>
            </a:r>
            <a:r>
              <a:rPr lang="en-US" altLang="ko-KR" sz="2000" dirty="0"/>
              <a:t>(</a:t>
            </a:r>
            <a:r>
              <a:rPr lang="ko-KR" altLang="en-US" sz="2000" dirty="0"/>
              <a:t>정수</a:t>
            </a:r>
            <a:r>
              <a:rPr lang="en-US" altLang="ko-KR" sz="2000" dirty="0"/>
              <a:t>)</a:t>
            </a:r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70961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96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24936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문자열과 배열의 뒷이야기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41" y="2132856"/>
            <a:ext cx="5347446" cy="472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30" y="5105747"/>
            <a:ext cx="2508472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92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604448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문자열과 배열의 뒷이야기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3-28]</a:t>
            </a:r>
            <a:r>
              <a:rPr lang="ko-KR" altLang="en-US" sz="1600" dirty="0"/>
              <a:t>을 보면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</a:t>
            </a:r>
            <a:r>
              <a:rPr lang="ko-KR" altLang="en-US" sz="1600" dirty="0"/>
              <a:t>배열에 널 문자가 없으므로 그 이후에</a:t>
            </a:r>
            <a:r>
              <a:rPr lang="en-US" altLang="ko-KR" sz="1600" dirty="0"/>
              <a:t>(</a:t>
            </a:r>
            <a:r>
              <a:rPr lang="ko-KR" altLang="en-US" sz="1600" dirty="0"/>
              <a:t>그림에서는 </a:t>
            </a:r>
            <a:r>
              <a:rPr lang="en-US" altLang="ko-KR" sz="1600" dirty="0"/>
              <a:t>???</a:t>
            </a:r>
            <a:r>
              <a:rPr lang="ko-KR" altLang="en-US" sz="1600" dirty="0"/>
              <a:t>로 표시</a:t>
            </a:r>
            <a:r>
              <a:rPr lang="en-US" altLang="ko-KR" sz="1600" dirty="0"/>
              <a:t>) </a:t>
            </a:r>
            <a:r>
              <a:rPr lang="ko-KR" altLang="en-US" sz="1600" dirty="0"/>
              <a:t>무엇이 들어 있는지 알 수 없지만 일단은 널 문자를 만날 때까지 계속 출력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널 문자는 문자열을 출력할 때 자동차의 브레이크와 같은 역할을 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이 경우는 브레이크 가 없어서 계속 달릴 수밖에 없는 상황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63" y="3821807"/>
            <a:ext cx="61436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51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604448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문자열과 배열의 뒷이야기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9~15</a:t>
            </a:r>
            <a:r>
              <a:rPr lang="ko-KR" altLang="en-US" sz="1600" dirty="0"/>
              <a:t>행은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</a:t>
            </a:r>
            <a:r>
              <a:rPr lang="ko-KR" altLang="en-US" sz="1600" dirty="0"/>
              <a:t>배열에 </a:t>
            </a:r>
            <a:r>
              <a:rPr lang="en-US" altLang="ko-KR" sz="1600" dirty="0" err="1"/>
              <a:t>strcpy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함수를 이용하여 값을 대입하지 않고 한 글자씩 직접 대입한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즉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3-29]</a:t>
            </a:r>
            <a:r>
              <a:rPr lang="ko-KR" altLang="en-US" sz="1600" dirty="0"/>
              <a:t>와 같이 첨자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[n]</a:t>
            </a:r>
            <a:r>
              <a:rPr lang="ko-KR" altLang="en-US" sz="1600" dirty="0"/>
              <a:t>과 같은 형식</a:t>
            </a:r>
            <a:r>
              <a:rPr lang="en-US" altLang="ko-KR" sz="1600" dirty="0"/>
              <a:t>)</a:t>
            </a:r>
            <a:r>
              <a:rPr lang="ko-KR" altLang="en-US" sz="1600" dirty="0"/>
              <a:t>를 이용하면 한 자리씩 접근할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78" y="3516108"/>
            <a:ext cx="5182843" cy="31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예제 모음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1186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04] </a:t>
            </a:r>
            <a:r>
              <a:rPr lang="ko-KR" altLang="en-US" dirty="0"/>
              <a:t>정수형을 출력하는 프로그램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92" y="2224087"/>
            <a:ext cx="70485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03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04] </a:t>
            </a:r>
            <a:r>
              <a:rPr lang="ko-KR" altLang="en-US" dirty="0"/>
              <a:t>정수형을 출력하는 프로그램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83" y="1196752"/>
            <a:ext cx="70008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00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05] </a:t>
            </a:r>
            <a:r>
              <a:rPr lang="ko-KR" altLang="en-US" dirty="0"/>
              <a:t>입력하는 정수의 진수 결정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42" y="1981200"/>
            <a:ext cx="70294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73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05] </a:t>
            </a:r>
            <a:r>
              <a:rPr lang="ko-KR" altLang="en-US" dirty="0"/>
              <a:t>입력하는 정수의 진수 결정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39139"/>
            <a:ext cx="6336704" cy="59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6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06] </a:t>
            </a:r>
            <a:r>
              <a:rPr lang="ko-KR" altLang="en-US" dirty="0"/>
              <a:t>데이터 형의 크기 확인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7" y="1628800"/>
            <a:ext cx="70389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79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06] </a:t>
            </a:r>
            <a:r>
              <a:rPr lang="ko-KR" altLang="en-US" dirty="0"/>
              <a:t>데이터 형의 크기 확인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68760"/>
            <a:ext cx="69627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sz="2000" dirty="0" err="1"/>
              <a:t>printf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함수의 기본 사용법</a:t>
            </a:r>
            <a:r>
              <a:rPr lang="en-US" altLang="ko-KR" sz="2000" dirty="0"/>
              <a:t>(</a:t>
            </a:r>
            <a:r>
              <a:rPr lang="ko-KR" altLang="en-US" sz="2000" dirty="0"/>
              <a:t>정수</a:t>
            </a:r>
            <a:r>
              <a:rPr lang="en-US" altLang="ko-KR" sz="2000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5</a:t>
            </a:r>
            <a:r>
              <a:rPr lang="ko-KR" altLang="en-US" sz="1600" dirty="0"/>
              <a:t>행에는 </a:t>
            </a:r>
            <a:r>
              <a:rPr lang="en-US" altLang="ko-KR" sz="1600" dirty="0"/>
              <a:t>%d</a:t>
            </a:r>
            <a:r>
              <a:rPr lang="ko-KR" altLang="en-US" sz="1600" dirty="0"/>
              <a:t>가 하나밖에 없는데 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(100, 200)</a:t>
            </a:r>
            <a:r>
              <a:rPr lang="ko-KR" altLang="en-US" sz="1600" dirty="0"/>
              <a:t>이고</a:t>
            </a:r>
            <a:r>
              <a:rPr lang="en-US" altLang="ko-KR" sz="1600" dirty="0"/>
              <a:t>, 7</a:t>
            </a:r>
            <a:r>
              <a:rPr lang="ko-KR" altLang="en-US" sz="1600" dirty="0"/>
              <a:t>행에는 </a:t>
            </a:r>
            <a:r>
              <a:rPr lang="en-US" altLang="ko-KR" sz="1600" dirty="0"/>
              <a:t>%d</a:t>
            </a:r>
            <a:r>
              <a:rPr lang="ko-KR" altLang="en-US" sz="1600" dirty="0"/>
              <a:t>가 </a:t>
            </a:r>
            <a:r>
              <a:rPr lang="en-US" altLang="ko-KR" sz="1600" dirty="0"/>
              <a:t>2</a:t>
            </a:r>
            <a:r>
              <a:rPr lang="ko-KR" altLang="en-US" sz="1600" dirty="0"/>
              <a:t>개인데 숫자는 하나</a:t>
            </a:r>
            <a:r>
              <a:rPr lang="en-US" altLang="ko-KR" sz="1600" dirty="0"/>
              <a:t>(100)</a:t>
            </a:r>
            <a:r>
              <a:rPr lang="ko-KR" altLang="en-US" sz="1600" dirty="0"/>
              <a:t>밖에 없음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숫자 </a:t>
            </a:r>
            <a:r>
              <a:rPr lang="en-US" altLang="ko-KR" sz="1600" dirty="0"/>
              <a:t>2</a:t>
            </a:r>
            <a:r>
              <a:rPr lang="ko-KR" altLang="en-US" sz="1600" dirty="0"/>
              <a:t>개를 출력하려면 </a:t>
            </a:r>
            <a:r>
              <a:rPr lang="en-US" altLang="ko-KR" sz="1600" dirty="0"/>
              <a:t>%d 2</a:t>
            </a:r>
            <a:r>
              <a:rPr lang="ko-KR" altLang="en-US" sz="1600" dirty="0"/>
              <a:t>개를 넣은 뒤 숫자 </a:t>
            </a:r>
            <a:r>
              <a:rPr lang="en-US" altLang="ko-KR" sz="1600" dirty="0"/>
              <a:t>2</a:t>
            </a:r>
            <a:r>
              <a:rPr lang="ko-KR" altLang="en-US" sz="1600" dirty="0"/>
              <a:t>개가 나와야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따라서 </a:t>
            </a:r>
            <a:r>
              <a:rPr lang="en-US" altLang="ko-KR" sz="1600" dirty="0"/>
              <a:t>5</a:t>
            </a:r>
            <a:r>
              <a:rPr lang="ko-KR" altLang="en-US" sz="1600" dirty="0"/>
              <a:t>행은 다음과 같이 고쳐야 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82679"/>
            <a:ext cx="2160240" cy="12515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88" y="4869160"/>
            <a:ext cx="70675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50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07] </a:t>
            </a:r>
            <a:r>
              <a:rPr lang="ko-KR" altLang="en-US" dirty="0"/>
              <a:t>입력된 문자열을 거꾸로 출력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338387"/>
            <a:ext cx="7048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2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07] </a:t>
            </a:r>
            <a:r>
              <a:rPr lang="ko-KR" altLang="en-US" dirty="0"/>
              <a:t>입력된 문자열을 거꾸로 출력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257300"/>
            <a:ext cx="69627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12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412776"/>
            <a:ext cx="3528392" cy="21602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4000" b="1" dirty="0">
                <a:solidFill>
                  <a:schemeClr val="tx2"/>
                </a:solidFill>
                <a:latin typeface="+mj-lt"/>
              </a:rPr>
              <a:t>감사합니다</a:t>
            </a:r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!</a:t>
            </a:r>
            <a:endParaRPr lang="ko-KR" altLang="en-US" sz="4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946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5544616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정수 외에 자주 사용되는 서식</a:t>
            </a:r>
            <a:endParaRPr lang="en-US" altLang="ko-KR" sz="2000" dirty="0"/>
          </a:p>
          <a:p>
            <a:pPr lvl="1"/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2" y="1591635"/>
            <a:ext cx="6510536" cy="3089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076" y="4767544"/>
            <a:ext cx="3215848" cy="20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7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정수 외에 자주 사용되는 서식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3-2]</a:t>
            </a:r>
            <a:r>
              <a:rPr lang="ko-KR" altLang="en-US" sz="1600" dirty="0"/>
              <a:t>와 같이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100</a:t>
            </a:r>
            <a:r>
              <a:rPr lang="ko-KR" altLang="en-US" sz="1600" dirty="0"/>
              <a:t>과 </a:t>
            </a:r>
            <a:r>
              <a:rPr lang="en-US" altLang="ko-KR" sz="1600" dirty="0"/>
              <a:t>200</a:t>
            </a:r>
            <a:r>
              <a:rPr lang="ko-KR" altLang="en-US" sz="1600" dirty="0"/>
              <a:t>은 그대로 출력되고 마지막 </a:t>
            </a:r>
            <a:r>
              <a:rPr lang="en-US" altLang="ko-KR" sz="1600" dirty="0"/>
              <a:t>0.5</a:t>
            </a:r>
            <a:r>
              <a:rPr lang="ko-KR" altLang="en-US" sz="1600" dirty="0"/>
              <a:t>에 대응되는 서식이 정수를 표현하는 </a:t>
            </a:r>
            <a:r>
              <a:rPr lang="en-US" altLang="ko-KR" sz="1600" dirty="0"/>
              <a:t>%d</a:t>
            </a:r>
            <a:r>
              <a:rPr lang="ko-KR" altLang="en-US" sz="1600" dirty="0"/>
              <a:t>이므로 </a:t>
            </a:r>
            <a:r>
              <a:rPr lang="en-US" altLang="ko-KR" sz="1600" dirty="0"/>
              <a:t>0.5</a:t>
            </a:r>
            <a:r>
              <a:rPr lang="ko-KR" altLang="en-US" sz="1600" dirty="0"/>
              <a:t>에서 소수 부분이 떨어져서 </a:t>
            </a:r>
            <a:r>
              <a:rPr lang="en-US" altLang="ko-KR" sz="1600" dirty="0"/>
              <a:t>0</a:t>
            </a:r>
            <a:r>
              <a:rPr lang="ko-KR" altLang="en-US" sz="1600" dirty="0"/>
              <a:t>만 출력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이때 문자와 문자열은 구분할 필요가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문자는 꼭 작은따옴표</a:t>
            </a:r>
            <a:r>
              <a:rPr lang="en-US" altLang="ko-KR" sz="1600" dirty="0"/>
              <a:t>(‘ ’) </a:t>
            </a:r>
            <a:r>
              <a:rPr lang="ko-KR" altLang="en-US" sz="1600" dirty="0"/>
              <a:t>안에 한 글자만 들어 있어야 하고 문자열은 큰따옴표</a:t>
            </a:r>
            <a:r>
              <a:rPr lang="en-US" altLang="ko-KR" sz="1600" dirty="0"/>
              <a:t>(“ ”) </a:t>
            </a:r>
            <a:r>
              <a:rPr lang="ko-KR" altLang="en-US" sz="1600" dirty="0"/>
              <a:t>안에 한 글자 이상이 들어 있어야 함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89" y="2348880"/>
            <a:ext cx="5472608" cy="1762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25" y="5567175"/>
            <a:ext cx="70675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80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6305</TotalTime>
  <Words>2487</Words>
  <Application>Microsoft Office PowerPoint</Application>
  <PresentationFormat>화면 슬라이드 쇼(4:3)</PresentationFormat>
  <Paragraphs>469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HY견고딕</vt:lpstr>
      <vt:lpstr>맑은 고딕</vt:lpstr>
      <vt:lpstr>Arial</vt:lpstr>
      <vt:lpstr>Garamond</vt:lpstr>
      <vt:lpstr>Wingdings</vt:lpstr>
      <vt:lpstr>Office 테마</vt:lpstr>
      <vt:lpstr>Chapter 03 printf() 함수와  데이터 형식</vt:lpstr>
      <vt:lpstr>PowerPoint 프레젠테이션</vt:lpstr>
      <vt:lpstr>PowerPoint 프레젠테이션</vt:lpstr>
      <vt:lpstr>1. printf( ) 함수의 기본 형태 </vt:lpstr>
      <vt:lpstr>1. printf( ) 함수의 기본 형태 </vt:lpstr>
      <vt:lpstr>1. printf( ) 함수의 기본 형태 </vt:lpstr>
      <vt:lpstr>1. printf( ) 함수의 기본 형태 </vt:lpstr>
      <vt:lpstr>1. printf( ) 함수의 기본 형태 </vt:lpstr>
      <vt:lpstr>1. printf( ) 함수의 기본 형태 </vt:lpstr>
      <vt:lpstr>1. printf( ) 함수의 기본 형태 </vt:lpstr>
      <vt:lpstr>PowerPoint 프레젠테이션</vt:lpstr>
      <vt:lpstr>2. printf( ) 함수의 서식 지정 </vt:lpstr>
      <vt:lpstr>2. printf( ) 함수의 서식 지정 </vt:lpstr>
      <vt:lpstr>2. printf( ) 함수의 서식 지정 </vt:lpstr>
      <vt:lpstr>2. printf( ) 함수의 서식 지정 </vt:lpstr>
      <vt:lpstr>2. printf( ) 함수의 서식 지정 </vt:lpstr>
      <vt:lpstr>2. printf( ) 함수의 서식 지정 </vt:lpstr>
      <vt:lpstr>PowerPoint 프레젠테이션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PowerPoint 프레젠테이션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PowerPoint 프레젠테이션</vt:lpstr>
      <vt:lpstr>[예제모음 04] 정수형을 출력하는 프로그램  </vt:lpstr>
      <vt:lpstr>[예제모음 04] 정수형을 출력하는 프로그램  </vt:lpstr>
      <vt:lpstr>[예제모음 05] 입력하는 정수의 진수 결정</vt:lpstr>
      <vt:lpstr>[예제모음 05] 입력하는 정수의 진수 결정</vt:lpstr>
      <vt:lpstr>[예제모음 06] 데이터 형의 크기 확인 </vt:lpstr>
      <vt:lpstr>[예제모음 06] 데이터 형의 크기 확인 </vt:lpstr>
      <vt:lpstr>[예제모음 07] 입력된 문자열을 거꾸로 출력 </vt:lpstr>
      <vt:lpstr>[예제모음 07] 입력된 문자열을 거꾸로 출력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Kim Sungmu</cp:lastModifiedBy>
  <cp:revision>1054</cp:revision>
  <dcterms:created xsi:type="dcterms:W3CDTF">2012-07-11T10:23:22Z</dcterms:created>
  <dcterms:modified xsi:type="dcterms:W3CDTF">2022-01-28T00:11:51Z</dcterms:modified>
</cp:coreProperties>
</file>